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98" r:id="rId7"/>
    <p:sldId id="280" r:id="rId8"/>
    <p:sldId id="299" r:id="rId9"/>
    <p:sldId id="300" r:id="rId10"/>
    <p:sldId id="301" r:id="rId11"/>
    <p:sldId id="302" r:id="rId12"/>
    <p:sldId id="304" r:id="rId13"/>
    <p:sldId id="305" r:id="rId14"/>
    <p:sldId id="306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73"/>
    <a:srgbClr val="007735"/>
    <a:srgbClr val="F6BC1C"/>
    <a:srgbClr val="E68323"/>
    <a:srgbClr val="51B8DE"/>
    <a:srgbClr val="56AC51"/>
    <a:srgbClr val="D7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61C14-FFB1-4580-B821-CFD3DF19FB49}" v="11" dt="2025-02-10T15:33:24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4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Steinert" userId="c3e8eb93-e8dc-4bab-8602-d6caf610048c" providerId="ADAL" clId="{B5261C14-FFB1-4580-B821-CFD3DF19FB49}"/>
    <pc:docChg chg="undo custSel modSld">
      <pc:chgData name="Marc Steinert" userId="c3e8eb93-e8dc-4bab-8602-d6caf610048c" providerId="ADAL" clId="{B5261C14-FFB1-4580-B821-CFD3DF19FB49}" dt="2025-02-26T10:43:40.671" v="211" actId="20577"/>
      <pc:docMkLst>
        <pc:docMk/>
      </pc:docMkLst>
      <pc:sldChg chg="addSp delSp modSp mod">
        <pc:chgData name="Marc Steinert" userId="c3e8eb93-e8dc-4bab-8602-d6caf610048c" providerId="ADAL" clId="{B5261C14-FFB1-4580-B821-CFD3DF19FB49}" dt="2025-02-10T13:28:14.837" v="15" actId="20577"/>
        <pc:sldMkLst>
          <pc:docMk/>
          <pc:sldMk cId="4009465767" sldId="256"/>
        </pc:sldMkLst>
        <pc:spChg chg="mod">
          <ac:chgData name="Marc Steinert" userId="c3e8eb93-e8dc-4bab-8602-d6caf610048c" providerId="ADAL" clId="{B5261C14-FFB1-4580-B821-CFD3DF19FB49}" dt="2025-02-10T13:28:14.837" v="15" actId="20577"/>
          <ac:spMkLst>
            <pc:docMk/>
            <pc:sldMk cId="4009465767" sldId="256"/>
            <ac:spMk id="7" creationId="{00000000-0000-0000-0000-000000000000}"/>
          </ac:spMkLst>
        </pc:spChg>
        <pc:picChg chg="add mod">
          <ac:chgData name="Marc Steinert" userId="c3e8eb93-e8dc-4bab-8602-d6caf610048c" providerId="ADAL" clId="{B5261C14-FFB1-4580-B821-CFD3DF19FB49}" dt="2025-02-10T13:28:10.021" v="5" actId="1076"/>
          <ac:picMkLst>
            <pc:docMk/>
            <pc:sldMk cId="4009465767" sldId="256"/>
            <ac:picMk id="4" creationId="{BACCDAED-755A-DA39-D2E6-1DCC3E149348}"/>
          </ac:picMkLst>
        </pc:picChg>
      </pc:sldChg>
      <pc:sldChg chg="addSp delSp modSp mod">
        <pc:chgData name="Marc Steinert" userId="c3e8eb93-e8dc-4bab-8602-d6caf610048c" providerId="ADAL" clId="{B5261C14-FFB1-4580-B821-CFD3DF19FB49}" dt="2025-02-10T13:31:56.291" v="56" actId="20577"/>
        <pc:sldMkLst>
          <pc:docMk/>
          <pc:sldMk cId="277204367" sldId="280"/>
        </pc:sldMkLst>
        <pc:spChg chg="mod">
          <ac:chgData name="Marc Steinert" userId="c3e8eb93-e8dc-4bab-8602-d6caf610048c" providerId="ADAL" clId="{B5261C14-FFB1-4580-B821-CFD3DF19FB49}" dt="2025-02-10T13:29:54.758" v="22" actId="20577"/>
          <ac:spMkLst>
            <pc:docMk/>
            <pc:sldMk cId="277204367" sldId="280"/>
            <ac:spMk id="11" creationId="{66116841-66B5-C42D-0657-892654DC83B8}"/>
          </ac:spMkLst>
        </pc:spChg>
        <pc:spChg chg="mod">
          <ac:chgData name="Marc Steinert" userId="c3e8eb93-e8dc-4bab-8602-d6caf610048c" providerId="ADAL" clId="{B5261C14-FFB1-4580-B821-CFD3DF19FB49}" dt="2025-02-10T13:31:56.291" v="56" actId="20577"/>
          <ac:spMkLst>
            <pc:docMk/>
            <pc:sldMk cId="277204367" sldId="280"/>
            <ac:spMk id="12" creationId="{09B34ABE-394A-AD1E-B536-09DDE39D2AA3}"/>
          </ac:spMkLst>
        </pc:spChg>
        <pc:graphicFrameChg chg="add mod">
          <ac:chgData name="Marc Steinert" userId="c3e8eb93-e8dc-4bab-8602-d6caf610048c" providerId="ADAL" clId="{B5261C14-FFB1-4580-B821-CFD3DF19FB49}" dt="2025-02-10T13:29:51.636" v="21" actId="1076"/>
          <ac:graphicFrameMkLst>
            <pc:docMk/>
            <pc:sldMk cId="277204367" sldId="280"/>
            <ac:graphicFrameMk id="4" creationId="{00000000-0008-0000-0100-000003000000}"/>
          </ac:graphicFrameMkLst>
        </pc:graphicFrameChg>
        <pc:cxnChg chg="add mod">
          <ac:chgData name="Marc Steinert" userId="c3e8eb93-e8dc-4bab-8602-d6caf610048c" providerId="ADAL" clId="{B5261C14-FFB1-4580-B821-CFD3DF19FB49}" dt="2025-02-10T13:30:40.026" v="28" actId="692"/>
          <ac:cxnSpMkLst>
            <pc:docMk/>
            <pc:sldMk cId="277204367" sldId="280"/>
            <ac:cxnSpMk id="9" creationId="{96C3A40A-FE28-ECED-A8CB-6F7B3BE152CB}"/>
          </ac:cxnSpMkLst>
        </pc:cxnChg>
      </pc:sldChg>
      <pc:sldChg chg="addSp delSp modSp mod">
        <pc:chgData name="Marc Steinert" userId="c3e8eb93-e8dc-4bab-8602-d6caf610048c" providerId="ADAL" clId="{B5261C14-FFB1-4580-B821-CFD3DF19FB49}" dt="2025-02-10T14:12:06.781" v="66" actId="3626"/>
        <pc:sldMkLst>
          <pc:docMk/>
          <pc:sldMk cId="89253237" sldId="299"/>
        </pc:sldMkLst>
        <pc:spChg chg="mod">
          <ac:chgData name="Marc Steinert" userId="c3e8eb93-e8dc-4bab-8602-d6caf610048c" providerId="ADAL" clId="{B5261C14-FFB1-4580-B821-CFD3DF19FB49}" dt="2025-02-10T14:12:06.781" v="66" actId="3626"/>
          <ac:spMkLst>
            <pc:docMk/>
            <pc:sldMk cId="89253237" sldId="299"/>
            <ac:spMk id="8" creationId="{3F3ECF60-03D4-ECF2-F246-0120985C4C56}"/>
          </ac:spMkLst>
        </pc:spChg>
        <pc:picChg chg="add mod">
          <ac:chgData name="Marc Steinert" userId="c3e8eb93-e8dc-4bab-8602-d6caf610048c" providerId="ADAL" clId="{B5261C14-FFB1-4580-B821-CFD3DF19FB49}" dt="2025-02-10T14:11:36.461" v="64" actId="1076"/>
          <ac:picMkLst>
            <pc:docMk/>
            <pc:sldMk cId="89253237" sldId="299"/>
            <ac:picMk id="6" creationId="{4C4530F1-4F6E-7028-0F9B-0463D57E1FC3}"/>
          </ac:picMkLst>
        </pc:picChg>
      </pc:sldChg>
      <pc:sldChg chg="addSp delSp modSp mod">
        <pc:chgData name="Marc Steinert" userId="c3e8eb93-e8dc-4bab-8602-d6caf610048c" providerId="ADAL" clId="{B5261C14-FFB1-4580-B821-CFD3DF19FB49}" dt="2025-02-10T15:29:54.437" v="80" actId="1076"/>
        <pc:sldMkLst>
          <pc:docMk/>
          <pc:sldMk cId="3992363965" sldId="300"/>
        </pc:sldMkLst>
        <pc:graphicFrameChg chg="add mod">
          <ac:chgData name="Marc Steinert" userId="c3e8eb93-e8dc-4bab-8602-d6caf610048c" providerId="ADAL" clId="{B5261C14-FFB1-4580-B821-CFD3DF19FB49}" dt="2025-02-10T15:28:55.061" v="76" actId="1076"/>
          <ac:graphicFrameMkLst>
            <pc:docMk/>
            <pc:sldMk cId="3992363965" sldId="300"/>
            <ac:graphicFrameMk id="9" creationId="{578EE9CA-87CF-43C4-A8AD-9BAEE01ECB57}"/>
          </ac:graphicFrameMkLst>
        </pc:graphicFrameChg>
        <pc:graphicFrameChg chg="add mod">
          <ac:chgData name="Marc Steinert" userId="c3e8eb93-e8dc-4bab-8602-d6caf610048c" providerId="ADAL" clId="{B5261C14-FFB1-4580-B821-CFD3DF19FB49}" dt="2025-02-10T15:28:55.061" v="76" actId="1076"/>
          <ac:graphicFrameMkLst>
            <pc:docMk/>
            <pc:sldMk cId="3992363965" sldId="300"/>
            <ac:graphicFrameMk id="10" creationId="{7F123087-3F09-4720-B5B9-BEBA922D2242}"/>
          </ac:graphicFrameMkLst>
        </pc:graphicFrameChg>
        <pc:graphicFrameChg chg="add mod">
          <ac:chgData name="Marc Steinert" userId="c3e8eb93-e8dc-4bab-8602-d6caf610048c" providerId="ADAL" clId="{B5261C14-FFB1-4580-B821-CFD3DF19FB49}" dt="2025-02-10T15:28:55.061" v="76" actId="1076"/>
          <ac:graphicFrameMkLst>
            <pc:docMk/>
            <pc:sldMk cId="3992363965" sldId="300"/>
            <ac:graphicFrameMk id="12" creationId="{5C7888CB-E263-44B6-A344-4BC172847855}"/>
          </ac:graphicFrameMkLst>
        </pc:graphicFrameChg>
        <pc:graphicFrameChg chg="add mod">
          <ac:chgData name="Marc Steinert" userId="c3e8eb93-e8dc-4bab-8602-d6caf610048c" providerId="ADAL" clId="{B5261C14-FFB1-4580-B821-CFD3DF19FB49}" dt="2025-02-10T15:29:54.437" v="80" actId="1076"/>
          <ac:graphicFrameMkLst>
            <pc:docMk/>
            <pc:sldMk cId="3992363965" sldId="300"/>
            <ac:graphicFrameMk id="13" creationId="{1D3482D7-9674-432A-B594-100E2634AC40}"/>
          </ac:graphicFrameMkLst>
        </pc:graphicFrameChg>
      </pc:sldChg>
      <pc:sldChg chg="addSp delSp modSp mod">
        <pc:chgData name="Marc Steinert" userId="c3e8eb93-e8dc-4bab-8602-d6caf610048c" providerId="ADAL" clId="{B5261C14-FFB1-4580-B821-CFD3DF19FB49}" dt="2025-02-10T15:31:42.888" v="90" actId="1076"/>
        <pc:sldMkLst>
          <pc:docMk/>
          <pc:sldMk cId="1767669346" sldId="301"/>
        </pc:sldMkLst>
        <pc:graphicFrameChg chg="add mod">
          <ac:chgData name="Marc Steinert" userId="c3e8eb93-e8dc-4bab-8602-d6caf610048c" providerId="ADAL" clId="{B5261C14-FFB1-4580-B821-CFD3DF19FB49}" dt="2025-02-10T15:31:42.888" v="90" actId="1076"/>
          <ac:graphicFrameMkLst>
            <pc:docMk/>
            <pc:sldMk cId="1767669346" sldId="301"/>
            <ac:graphicFrameMk id="6" creationId="{F2E44BB1-B92B-4544-8FEE-A7B9B2812DD3}"/>
          </ac:graphicFrameMkLst>
        </pc:graphicFrameChg>
        <pc:graphicFrameChg chg="add mod">
          <ac:chgData name="Marc Steinert" userId="c3e8eb93-e8dc-4bab-8602-d6caf610048c" providerId="ADAL" clId="{B5261C14-FFB1-4580-B821-CFD3DF19FB49}" dt="2025-02-10T15:31:42.888" v="90" actId="1076"/>
          <ac:graphicFrameMkLst>
            <pc:docMk/>
            <pc:sldMk cId="1767669346" sldId="301"/>
            <ac:graphicFrameMk id="8" creationId="{10F3430E-DFE1-46A0-B63E-4A65A504AF0E}"/>
          </ac:graphicFrameMkLst>
        </pc:graphicFrameChg>
        <pc:graphicFrameChg chg="add mod">
          <ac:chgData name="Marc Steinert" userId="c3e8eb93-e8dc-4bab-8602-d6caf610048c" providerId="ADAL" clId="{B5261C14-FFB1-4580-B821-CFD3DF19FB49}" dt="2025-02-10T15:31:42.888" v="90" actId="1076"/>
          <ac:graphicFrameMkLst>
            <pc:docMk/>
            <pc:sldMk cId="1767669346" sldId="301"/>
            <ac:graphicFrameMk id="11" creationId="{214AC724-433C-4B6F-9D7B-6BB39E692130}"/>
          </ac:graphicFrameMkLst>
        </pc:graphicFrameChg>
        <pc:graphicFrameChg chg="add mod">
          <ac:chgData name="Marc Steinert" userId="c3e8eb93-e8dc-4bab-8602-d6caf610048c" providerId="ADAL" clId="{B5261C14-FFB1-4580-B821-CFD3DF19FB49}" dt="2025-02-10T15:31:42.888" v="90" actId="1076"/>
          <ac:graphicFrameMkLst>
            <pc:docMk/>
            <pc:sldMk cId="1767669346" sldId="301"/>
            <ac:graphicFrameMk id="12" creationId="{DC26DE87-E13E-4E30-AEF5-BFA360C6C69B}"/>
          </ac:graphicFrameMkLst>
        </pc:graphicFrameChg>
      </pc:sldChg>
      <pc:sldChg chg="addSp delSp modSp mod">
        <pc:chgData name="Marc Steinert" userId="c3e8eb93-e8dc-4bab-8602-d6caf610048c" providerId="ADAL" clId="{B5261C14-FFB1-4580-B821-CFD3DF19FB49}" dt="2025-02-10T15:33:28.314" v="104" actId="1076"/>
        <pc:sldMkLst>
          <pc:docMk/>
          <pc:sldMk cId="2398680013" sldId="302"/>
        </pc:sldMkLst>
        <pc:graphicFrameChg chg="add mod">
          <ac:chgData name="Marc Steinert" userId="c3e8eb93-e8dc-4bab-8602-d6caf610048c" providerId="ADAL" clId="{B5261C14-FFB1-4580-B821-CFD3DF19FB49}" dt="2025-02-10T15:33:12.822" v="101" actId="1076"/>
          <ac:graphicFrameMkLst>
            <pc:docMk/>
            <pc:sldMk cId="2398680013" sldId="302"/>
            <ac:graphicFrameMk id="6" creationId="{4FFBF05D-ADAC-4717-9B41-F10D203087AF}"/>
          </ac:graphicFrameMkLst>
        </pc:graphicFrameChg>
        <pc:graphicFrameChg chg="add mod">
          <ac:chgData name="Marc Steinert" userId="c3e8eb93-e8dc-4bab-8602-d6caf610048c" providerId="ADAL" clId="{B5261C14-FFB1-4580-B821-CFD3DF19FB49}" dt="2025-02-10T15:33:12.822" v="101" actId="1076"/>
          <ac:graphicFrameMkLst>
            <pc:docMk/>
            <pc:sldMk cId="2398680013" sldId="302"/>
            <ac:graphicFrameMk id="8" creationId="{1A3B955E-7118-446E-B8BC-02B23F8DCF49}"/>
          </ac:graphicFrameMkLst>
        </pc:graphicFrameChg>
        <pc:graphicFrameChg chg="add mod">
          <ac:chgData name="Marc Steinert" userId="c3e8eb93-e8dc-4bab-8602-d6caf610048c" providerId="ADAL" clId="{B5261C14-FFB1-4580-B821-CFD3DF19FB49}" dt="2025-02-10T15:33:12.822" v="101" actId="1076"/>
          <ac:graphicFrameMkLst>
            <pc:docMk/>
            <pc:sldMk cId="2398680013" sldId="302"/>
            <ac:graphicFrameMk id="9" creationId="{21DA2888-61C5-4BF1-B7BD-292054966319}"/>
          </ac:graphicFrameMkLst>
        </pc:graphicFrameChg>
        <pc:graphicFrameChg chg="add mod">
          <ac:chgData name="Marc Steinert" userId="c3e8eb93-e8dc-4bab-8602-d6caf610048c" providerId="ADAL" clId="{B5261C14-FFB1-4580-B821-CFD3DF19FB49}" dt="2025-02-10T15:33:28.314" v="104" actId="1076"/>
          <ac:graphicFrameMkLst>
            <pc:docMk/>
            <pc:sldMk cId="2398680013" sldId="302"/>
            <ac:graphicFrameMk id="14" creationId="{829B35FF-5FC2-4C17-85E4-788E4A63A29B}"/>
          </ac:graphicFrameMkLst>
        </pc:graphicFrameChg>
        <pc:picChg chg="add del">
          <ac:chgData name="Marc Steinert" userId="c3e8eb93-e8dc-4bab-8602-d6caf610048c" providerId="ADAL" clId="{B5261C14-FFB1-4580-B821-CFD3DF19FB49}" dt="2025-02-10T15:31:54.148" v="94" actId="478"/>
          <ac:picMkLst>
            <pc:docMk/>
            <pc:sldMk cId="2398680013" sldId="302"/>
            <ac:picMk id="3" creationId="{A4FF3E0A-0F60-6BD4-CBCA-C9AD8F247A99}"/>
          </ac:picMkLst>
        </pc:picChg>
      </pc:sldChg>
      <pc:sldChg chg="delSp modSp mod">
        <pc:chgData name="Marc Steinert" userId="c3e8eb93-e8dc-4bab-8602-d6caf610048c" providerId="ADAL" clId="{B5261C14-FFB1-4580-B821-CFD3DF19FB49}" dt="2025-02-26T10:43:40.671" v="211" actId="20577"/>
        <pc:sldMkLst>
          <pc:docMk/>
          <pc:sldMk cId="3746436924" sldId="304"/>
        </pc:sldMkLst>
        <pc:spChg chg="mod">
          <ac:chgData name="Marc Steinert" userId="c3e8eb93-e8dc-4bab-8602-d6caf610048c" providerId="ADAL" clId="{B5261C14-FFB1-4580-B821-CFD3DF19FB49}" dt="2025-02-10T16:06:52.321" v="137" actId="20577"/>
          <ac:spMkLst>
            <pc:docMk/>
            <pc:sldMk cId="3746436924" sldId="304"/>
            <ac:spMk id="2" creationId="{7965C8FE-4451-344C-7F94-84D7551FDAAD}"/>
          </ac:spMkLst>
        </pc:spChg>
        <pc:spChg chg="mod">
          <ac:chgData name="Marc Steinert" userId="c3e8eb93-e8dc-4bab-8602-d6caf610048c" providerId="ADAL" clId="{B5261C14-FFB1-4580-B821-CFD3DF19FB49}" dt="2025-02-26T10:43:40.671" v="211" actId="20577"/>
          <ac:spMkLst>
            <pc:docMk/>
            <pc:sldMk cId="3746436924" sldId="304"/>
            <ac:spMk id="14" creationId="{4839603D-DE3C-1BDA-669C-074D5CFDF3D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6_Troisvierges/05_Rapport%20Annuel/2024/Troisvierges%203KP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6_Troisvierges/05_Rapport%20Annuel/2024/Troisvierges%203KP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2_Kiischpelt/05_Rapport%20Annuel/2024/Kiischpelt%202%20KPI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2_Kiischpelt/05_Rapport%20Annuel/2024/Kiischpelt%202%20KPI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2_Kiischpelt/05_Rapport%20Annuel/2024/Kiischpelt%202%20KPI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6_Troisvierges/05_Rapport%20Annuel/2024/Troisvierges%203KPI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6_Troisvierges/05_Rapport%20Annuel/2024/Troisvierges%203KPI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6_Troisvierges/05_Rapport%20Annuel/2024/Troisvierges%203KPI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6_Troisvierges/05_Rapport%20Annuel/2024/Troisvierges%203KPI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2_Kiischpelt/05_Rapport%20Annuel/2024/Kiischpelt%202%20KP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2_Kiischpelt/05_Rapport%20Annuel/2024/Kiischpelt%202%20KP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2_Kiischpelt/05_Rapport%20Annuel/2024/Kiischpelt%202%20KP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2_Kiischpelt/05_Rapport%20Annuel/2024/Kiischpelt%202%20KP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2_Kiischpelt/05_Rapport%20Annuel/2024/Kiischpelt%202%20KP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2_Kiischpelt/05_Rapport%20Annuel/2024/Kiischpelt%202%20KP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naturpark365.sharepoint.com/sites/ECO/Shared%20Documents/General/ECO/KLIMAPAKT/02_Kiischpelt/05_Rapport%20Annuel/2024/Kiischpelt%202%20KP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Realisierte und geplante Prozentsätze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Realisiert</c:v>
          </c:tx>
          <c:spPr>
            <a:solidFill>
              <a:srgbClr val="C6D9F1"/>
            </a:solidFill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(Übersicht!$B$120,Übersicht!$B$97,Übersicht!$B$83,Übersicht!$B$64,Übersicht!$B$47,Übersicht!$B$31,Übersicht!$B$14)</c:f>
              <c:strCache>
                <c:ptCount val="7"/>
                <c:pt idx="0">
                  <c:v>Total</c:v>
                </c:pt>
                <c:pt idx="1">
                  <c:v>Kommunikation, Kooperation</c:v>
                </c:pt>
                <c:pt idx="2">
                  <c:v>Interne Organisation</c:v>
                </c:pt>
                <c:pt idx="3">
                  <c:v>Mobilität</c:v>
                </c:pt>
                <c:pt idx="4">
                  <c:v>Versorgung, Entsorgung</c:v>
                </c:pt>
                <c:pt idx="5">
                  <c:v>Kommunale Gebäude, Anlagen</c:v>
                </c:pt>
                <c:pt idx="6">
                  <c:v>Entwicklungsplanung, Raumordnung</c:v>
                </c:pt>
              </c:strCache>
            </c:strRef>
          </c:cat>
          <c:val>
            <c:numRef>
              <c:f>(Übersicht!$F$120,Übersicht!$F$97,Übersicht!$F$83,Übersicht!$F$64,Übersicht!$F$47,Übersicht!$F$31,Übersicht!$F$14)</c:f>
              <c:numCache>
                <c:formatCode>0.00%;[Red]\-0.00%</c:formatCode>
                <c:ptCount val="7"/>
                <c:pt idx="0">
                  <c:v>0.79151583710407247</c:v>
                </c:pt>
                <c:pt idx="1">
                  <c:v>0.80795454545454537</c:v>
                </c:pt>
                <c:pt idx="2">
                  <c:v>0.71153846153846156</c:v>
                </c:pt>
                <c:pt idx="3">
                  <c:v>0.66090909090909089</c:v>
                </c:pt>
                <c:pt idx="4">
                  <c:v>0.83731343283582083</c:v>
                </c:pt>
                <c:pt idx="5">
                  <c:v>0.85930232558139541</c:v>
                </c:pt>
                <c:pt idx="6">
                  <c:v>0.80212765957446819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5-4AA4-9AE0-F486252A4DCE}"/>
            </c:ext>
          </c:extLst>
        </c:ser>
        <c:ser>
          <c:idx val="1"/>
          <c:order val="1"/>
          <c:tx>
            <c:v>Geplant</c:v>
          </c:tx>
          <c:spPr>
            <a:solidFill>
              <a:srgbClr val="D7E4BD"/>
            </a:solidFill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(Übersicht!$B$120,Übersicht!$B$97,Übersicht!$B$83,Übersicht!$B$64,Übersicht!$B$47,Übersicht!$B$31,Übersicht!$B$14)</c:f>
              <c:strCache>
                <c:ptCount val="7"/>
                <c:pt idx="0">
                  <c:v>Total</c:v>
                </c:pt>
                <c:pt idx="1">
                  <c:v>Kommunikation, Kooperation</c:v>
                </c:pt>
                <c:pt idx="2">
                  <c:v>Interne Organisation</c:v>
                </c:pt>
                <c:pt idx="3">
                  <c:v>Mobilität</c:v>
                </c:pt>
                <c:pt idx="4">
                  <c:v>Versorgung, Entsorgung</c:v>
                </c:pt>
                <c:pt idx="5">
                  <c:v>Kommunale Gebäude, Anlagen</c:v>
                </c:pt>
                <c:pt idx="6">
                  <c:v>Entwicklungsplanung, Raumordnung</c:v>
                </c:pt>
              </c:strCache>
            </c:strRef>
          </c:cat>
          <c:val>
            <c:numRef>
              <c:f>(Übersicht!$H$120,Übersicht!$H$97,Übersicht!$H$83,Übersicht!$H$64,Übersicht!$H$47,Übersicht!$H$31,Übersicht!$H$14)</c:f>
              <c:numCache>
                <c:formatCode>0.00%;[Red]\-0.00%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65-4AA4-9AE0-F486252A4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020001"/>
        <c:axId val="50020002"/>
      </c:barChart>
      <c:catAx>
        <c:axId val="5002000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0020002"/>
        <c:crosses val="autoZero"/>
        <c:auto val="1"/>
        <c:lblAlgn val="ctr"/>
        <c:lblOffset val="100"/>
        <c:noMultiLvlLbl val="0"/>
      </c:catAx>
      <c:valAx>
        <c:axId val="50020002"/>
        <c:scaling>
          <c:orientation val="minMax"/>
        </c:scaling>
        <c:delete val="0"/>
        <c:axPos val="b"/>
        <c:majorGridlines/>
        <c:numFmt formatCode="#,##0%" sourceLinked="0"/>
        <c:majorTickMark val="out"/>
        <c:minorTickMark val="none"/>
        <c:tickLblPos val="nextTo"/>
        <c:crossAx val="50020001"/>
        <c:crosses val="autoZero"/>
        <c:crossBetween val="between"/>
      </c:val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LU"/>
              <a:t>Stromverbrauch der Straßenbeleuchtung auf dem Gebiet der Gemeinde</a:t>
            </a:r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KPIs!$C$55</c:f>
              <c:strCache>
                <c:ptCount val="1"/>
                <c:pt idx="0">
                  <c:v>Stromverbrauch der Straßenbeleuchtung auf dem Gebiet der Gemeinde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KPIs!$A$55:$A$64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KPIs!$D$55:$D$64</c:f>
              <c:numCache>
                <c:formatCode>General</c:formatCode>
                <c:ptCount val="10"/>
                <c:pt idx="0">
                  <c:v>1456029</c:v>
                </c:pt>
                <c:pt idx="1">
                  <c:v>1393069</c:v>
                </c:pt>
                <c:pt idx="2">
                  <c:v>1296693</c:v>
                </c:pt>
                <c:pt idx="3" formatCode="_-* #,##0_-;\-* #,##0_-;_-* &quot;-&quot;??_-;_-@_-">
                  <c:v>1208358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5-48E1-9174-59E532C78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KPIs!$A$55:$A$57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KPIs!$H$55:$H$64</c:f>
              <c:numCache>
                <c:formatCode>_-* #,##0_-;\-* #,##0_-;_-* "-"??_-;_-@_-</c:formatCode>
                <c:ptCount val="10"/>
                <c:pt idx="0">
                  <c:v>1457849.0362499999</c:v>
                </c:pt>
                <c:pt idx="1">
                  <c:v>1456029</c:v>
                </c:pt>
                <c:pt idx="2">
                  <c:v>1454208.9637500001</c:v>
                </c:pt>
                <c:pt idx="3">
                  <c:v>1452388.9275000002</c:v>
                </c:pt>
                <c:pt idx="4">
                  <c:v>1450568.8912500003</c:v>
                </c:pt>
                <c:pt idx="5">
                  <c:v>1448748.8550000004</c:v>
                </c:pt>
                <c:pt idx="6">
                  <c:v>1446928.8187500006</c:v>
                </c:pt>
                <c:pt idx="7">
                  <c:v>1445108.7825000007</c:v>
                </c:pt>
                <c:pt idx="8">
                  <c:v>1443288.7462500008</c:v>
                </c:pt>
                <c:pt idx="9">
                  <c:v>1441468.7100000009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D5-48E1-9174-59E532C78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LU"/>
              <a:t>Anzahl der Energieberatungen pro 1000 Einwohner/innen pro Jahr</a:t>
            </a:r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KPIs!$C$67</c:f>
              <c:strCache>
                <c:ptCount val="1"/>
                <c:pt idx="0">
                  <c:v>Anzahl der Energieberatungen pro 1000 Einwohner/innen pro Jahr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KPIs!$A$67:$A$76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KPIs!$D$67:$D$76</c:f>
              <c:numCache>
                <c:formatCode>_(* #,##0.00_);_(* \(#,##0.00\);_(* "-"??_);_(@_)</c:formatCode>
                <c:ptCount val="10"/>
                <c:pt idx="0">
                  <c:v>4.9000000000000004</c:v>
                </c:pt>
                <c:pt idx="1">
                  <c:v>4.3</c:v>
                </c:pt>
                <c:pt idx="2">
                  <c:v>4.3</c:v>
                </c:pt>
                <c:pt idx="3" formatCode="_-* #,##0_-;\-* #,##0_-;_-* &quot;-&quot;??_-;_-@_-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3-4D09-B206-789E41F00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KPIs!$A$67:$A$69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KPIs!$H$67:$H$76</c:f>
              <c:numCache>
                <c:formatCode>_-* #,##0.0_-;\-* #,##0.0_-;_-* "-"??_-;_-@_-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D3-4D09-B206-789E41F00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Täglicher Wasserverbrauch auf dem Gemeindegebiet pro Kopf</a:t>
            </a:r>
            <a:endParaRPr lang="de-LU"/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KPIs!$C$106</c:f>
              <c:strCache>
                <c:ptCount val="1"/>
                <c:pt idx="0">
                  <c:v>Täglicher Wasserverbrauch auf dem Gemeindegebiet pro Kopf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KPIs!$A$106:$A$115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KPIs!$D$106:$D$115</c:f>
              <c:numCache>
                <c:formatCode>General</c:formatCode>
                <c:ptCount val="10"/>
                <c:pt idx="0">
                  <c:v>90.95</c:v>
                </c:pt>
                <c:pt idx="1">
                  <c:v>93.21</c:v>
                </c:pt>
                <c:pt idx="2">
                  <c:v>85.59</c:v>
                </c:pt>
                <c:pt idx="3">
                  <c:v>85.44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6-4450-8376-BCB031B26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KPIs!$A$3:$C$5</c:f>
              <c:multiLvlStrCache>
                <c:ptCount val="3"/>
                <c:lvl>
                  <c:pt idx="0">
                    <c:v>Stromverbrauch der Haushalte auf dem Gemeindegebiet</c:v>
                  </c:pt>
                </c:lvl>
                <c:lvl>
                  <c:pt idx="0">
                    <c:v>3.1.1</c:v>
                  </c:pt>
                  <c:pt idx="1">
                    <c:v>3.1.1</c:v>
                  </c:pt>
                  <c:pt idx="2">
                    <c:v>3.1.1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</c:lvl>
              </c:multiLvlStrCache>
            </c:multiLvlStrRef>
          </c:cat>
          <c:val>
            <c:numRef>
              <c:f>KPIs!$H$106:$H$115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56-4450-8376-BCB031B26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Gesamtwärmeverbrauch der kommunalen Gebäude / Energiebezugsfläche</a:t>
            </a:r>
            <a:endParaRPr lang="de-LU"/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KPIs!$C$121</c:f>
              <c:strCache>
                <c:ptCount val="1"/>
                <c:pt idx="0">
                  <c:v>Gesamtwärmeverbrauch der kommunalen Gebäude / Energiebezugsfläche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KPIs!$A$121:$A$130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KPIs!$D$121:$D$130</c:f>
              <c:numCache>
                <c:formatCode>General</c:formatCode>
                <c:ptCount val="10"/>
                <c:pt idx="0">
                  <c:v>113.59</c:v>
                </c:pt>
                <c:pt idx="1">
                  <c:v>148.07</c:v>
                </c:pt>
                <c:pt idx="2">
                  <c:v>137.6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97-4CA9-97EB-066C710FA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KPIs!$A$121:$A$130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KPIs!$H$121:$H$130</c:f>
              <c:numCache>
                <c:formatCode>General</c:formatCode>
                <c:ptCount val="10"/>
                <c:pt idx="0">
                  <c:v>154.74929999999998</c:v>
                </c:pt>
                <c:pt idx="1">
                  <c:v>149.79859999999996</c:v>
                </c:pt>
                <c:pt idx="2">
                  <c:v>144.84789999999995</c:v>
                </c:pt>
                <c:pt idx="3">
                  <c:v>139.89719999999994</c:v>
                </c:pt>
                <c:pt idx="4">
                  <c:v>134.94649999999993</c:v>
                </c:pt>
                <c:pt idx="5">
                  <c:v>129.99579999999992</c:v>
                </c:pt>
                <c:pt idx="6">
                  <c:v>125.04509999999992</c:v>
                </c:pt>
                <c:pt idx="7">
                  <c:v>120.09439999999992</c:v>
                </c:pt>
                <c:pt idx="8">
                  <c:v>115.14369999999992</c:v>
                </c:pt>
                <c:pt idx="9">
                  <c:v>110.19299999999998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97-4CA9-97EB-066C710FA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Gesamtstromverbrauch der kommunalen Gebäude / Energiebezugsfläche</a:t>
            </a:r>
            <a:endParaRPr lang="de-LU"/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KPIs!$C$137</c:f>
              <c:strCache>
                <c:ptCount val="1"/>
                <c:pt idx="0">
                  <c:v>Gesamtstromverbrauch der kommunalen Gebäude / Energiebezugsfläche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KPIs!$A$137:$A$146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KPIs!$D$137:$D$146</c:f>
              <c:numCache>
                <c:formatCode>General</c:formatCode>
                <c:ptCount val="10"/>
                <c:pt idx="0">
                  <c:v>28.41</c:v>
                </c:pt>
                <c:pt idx="1">
                  <c:v>29.68</c:v>
                </c:pt>
                <c:pt idx="2">
                  <c:v>28.41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7-4BB8-8CAB-CAC4CD3C8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KPIs!$A$137:$A$146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KPIs!$H$137:$H$146</c:f>
              <c:numCache>
                <c:formatCode>General</c:formatCode>
                <c:ptCount val="10"/>
                <c:pt idx="0">
                  <c:v>54.185760000000002</c:v>
                </c:pt>
                <c:pt idx="1">
                  <c:v>54.131520000000002</c:v>
                </c:pt>
                <c:pt idx="2">
                  <c:v>54.077280000000002</c:v>
                </c:pt>
                <c:pt idx="3">
                  <c:v>54.023040000000002</c:v>
                </c:pt>
                <c:pt idx="4">
                  <c:v>53.968800000000002</c:v>
                </c:pt>
                <c:pt idx="5">
                  <c:v>53.914560000000002</c:v>
                </c:pt>
                <c:pt idx="6">
                  <c:v>53.860320000000002</c:v>
                </c:pt>
                <c:pt idx="7">
                  <c:v>53.806080000000001</c:v>
                </c:pt>
                <c:pt idx="8">
                  <c:v>53.751840000000001</c:v>
                </c:pt>
                <c:pt idx="9">
                  <c:v>53.697600000000001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A7-4BB8-8CAB-CAC4CD3C8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Gesamte Stromproduktion auf dem Gemeindegebiet</a:t>
            </a:r>
            <a:endParaRPr lang="de-LU"/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KPIs!$C$151</c:f>
              <c:strCache>
                <c:ptCount val="1"/>
                <c:pt idx="0">
                  <c:v>Gesamte Stromproduktion auf dem Gemeindegebiet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KPIs!$A$151:$A$160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KPIs!$D$151:$D$160</c:f>
              <c:numCache>
                <c:formatCode>General</c:formatCode>
                <c:ptCount val="10"/>
                <c:pt idx="0">
                  <c:v>763707</c:v>
                </c:pt>
                <c:pt idx="1">
                  <c:v>916488</c:v>
                </c:pt>
                <c:pt idx="2" formatCode="#,##0">
                  <c:v>855251</c:v>
                </c:pt>
                <c:pt idx="3">
                  <c:v>995394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2-42B4-BC72-88356BA21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KPIs!$A$151:$A$160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KPIs!$H$151:$H$160</c:f>
              <c:numCache>
                <c:formatCode>General</c:formatCode>
                <c:ptCount val="10"/>
                <c:pt idx="0">
                  <c:v>777336.3</c:v>
                </c:pt>
                <c:pt idx="1">
                  <c:v>790965.60000000009</c:v>
                </c:pt>
                <c:pt idx="2">
                  <c:v>804594.90000000014</c:v>
                </c:pt>
                <c:pt idx="3">
                  <c:v>818224.20000000019</c:v>
                </c:pt>
                <c:pt idx="4">
                  <c:v>831853.50000000023</c:v>
                </c:pt>
                <c:pt idx="5">
                  <c:v>845482.80000000028</c:v>
                </c:pt>
                <c:pt idx="6">
                  <c:v>859112.10000000033</c:v>
                </c:pt>
                <c:pt idx="7">
                  <c:v>872741.40000000037</c:v>
                </c:pt>
                <c:pt idx="8">
                  <c:v>886370.70000000042</c:v>
                </c:pt>
                <c:pt idx="9">
                  <c:v>900000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F2-42B4-BC72-88356BA21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LU"/>
              <a:t>Stromverbrauch der Straßenbeleuchtung auf dem Gebiet der Gemeinde</a:t>
            </a:r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KPIs!$C$55</c:f>
              <c:strCache>
                <c:ptCount val="1"/>
                <c:pt idx="0">
                  <c:v>Stromverbrauch der Straßenbeleuchtung auf dem Gebiet der Gemeinde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KPIs!$A$55:$A$64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KPIs!$D$55:$D$64</c:f>
              <c:numCache>
                <c:formatCode>General</c:formatCode>
                <c:ptCount val="10"/>
                <c:pt idx="0">
                  <c:v>1456029</c:v>
                </c:pt>
                <c:pt idx="1">
                  <c:v>1393069</c:v>
                </c:pt>
                <c:pt idx="2">
                  <c:v>1296693</c:v>
                </c:pt>
                <c:pt idx="3" formatCode="_-* #,##0_-;\-* #,##0_-;_-* &quot;-&quot;??_-;_-@_-">
                  <c:v>1208358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5-48E1-9174-59E532C78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KPIs!$A$55:$A$57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KPIs!$H$55:$H$64</c:f>
              <c:numCache>
                <c:formatCode>_-* #,##0_-;\-* #,##0_-;_-* "-"??_-;_-@_-</c:formatCode>
                <c:ptCount val="10"/>
                <c:pt idx="0">
                  <c:v>1457849.0362499999</c:v>
                </c:pt>
                <c:pt idx="1">
                  <c:v>1456029</c:v>
                </c:pt>
                <c:pt idx="2">
                  <c:v>1454208.9637500001</c:v>
                </c:pt>
                <c:pt idx="3">
                  <c:v>1452388.9275000002</c:v>
                </c:pt>
                <c:pt idx="4">
                  <c:v>1450568.8912500003</c:v>
                </c:pt>
                <c:pt idx="5">
                  <c:v>1448748.8550000004</c:v>
                </c:pt>
                <c:pt idx="6">
                  <c:v>1446928.8187500006</c:v>
                </c:pt>
                <c:pt idx="7">
                  <c:v>1445108.7825000007</c:v>
                </c:pt>
                <c:pt idx="8">
                  <c:v>1443288.7462500008</c:v>
                </c:pt>
                <c:pt idx="9">
                  <c:v>1441468.7100000009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D5-48E1-9174-59E532C78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LU"/>
              <a:t>Anzahl der Energieberatungen pro 1000 Einwohner/innen pro Jahr</a:t>
            </a:r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KPIs!$C$67</c:f>
              <c:strCache>
                <c:ptCount val="1"/>
                <c:pt idx="0">
                  <c:v>Anzahl der Energieberatungen pro 1000 Einwohner/innen pro Jahr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KPIs!$A$67:$A$76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KPIs!$D$67:$D$76</c:f>
              <c:numCache>
                <c:formatCode>_(* #,##0.00_);_(* \(#,##0.00\);_(* "-"??_);_(@_)</c:formatCode>
                <c:ptCount val="10"/>
                <c:pt idx="0">
                  <c:v>4.9000000000000004</c:v>
                </c:pt>
                <c:pt idx="1">
                  <c:v>4.3</c:v>
                </c:pt>
                <c:pt idx="2">
                  <c:v>4.3</c:v>
                </c:pt>
                <c:pt idx="3" formatCode="_-* #,##0_-;\-* #,##0_-;_-* &quot;-&quot;??_-;_-@_-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3-4D09-B206-789E41F00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KPIs!$A$67:$A$69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KPIs!$H$67:$H$76</c:f>
              <c:numCache>
                <c:formatCode>_-* #,##0.0_-;\-* #,##0.0_-;_-* "-"??_-;_-@_-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D3-4D09-B206-789E41F00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LU"/>
              <a:t>Stromverbrauch der Straßenbeleuchtung auf dem Gebiet der Gemeinde</a:t>
            </a:r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KPIs!$C$55</c:f>
              <c:strCache>
                <c:ptCount val="1"/>
                <c:pt idx="0">
                  <c:v>Stromverbrauch der Straßenbeleuchtung auf dem Gebiet der Gemeinde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KPIs!$A$55:$A$64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KPIs!$D$55:$D$64</c:f>
              <c:numCache>
                <c:formatCode>General</c:formatCode>
                <c:ptCount val="10"/>
                <c:pt idx="0">
                  <c:v>1456029</c:v>
                </c:pt>
                <c:pt idx="1">
                  <c:v>1393069</c:v>
                </c:pt>
                <c:pt idx="2">
                  <c:v>1296693</c:v>
                </c:pt>
                <c:pt idx="3" formatCode="_-* #,##0_-;\-* #,##0_-;_-* &quot;-&quot;??_-;_-@_-">
                  <c:v>1208358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5-48E1-9174-59E532C78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KPIs!$A$55:$A$57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KPIs!$H$55:$H$64</c:f>
              <c:numCache>
                <c:formatCode>_-* #,##0_-;\-* #,##0_-;_-* "-"??_-;_-@_-</c:formatCode>
                <c:ptCount val="10"/>
                <c:pt idx="0">
                  <c:v>1457849.0362499999</c:v>
                </c:pt>
                <c:pt idx="1">
                  <c:v>1456029</c:v>
                </c:pt>
                <c:pt idx="2">
                  <c:v>1454208.9637500001</c:v>
                </c:pt>
                <c:pt idx="3">
                  <c:v>1452388.9275000002</c:v>
                </c:pt>
                <c:pt idx="4">
                  <c:v>1450568.8912500003</c:v>
                </c:pt>
                <c:pt idx="5">
                  <c:v>1448748.8550000004</c:v>
                </c:pt>
                <c:pt idx="6">
                  <c:v>1446928.8187500006</c:v>
                </c:pt>
                <c:pt idx="7">
                  <c:v>1445108.7825000007</c:v>
                </c:pt>
                <c:pt idx="8">
                  <c:v>1443288.7462500008</c:v>
                </c:pt>
                <c:pt idx="9">
                  <c:v>1441468.7100000009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D5-48E1-9174-59E532C78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e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LU"/>
              <a:t>Anzahl der Energieberatungen pro 1000 Einwohner/innen pro Jahr</a:t>
            </a:r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KPIs!$C$67</c:f>
              <c:strCache>
                <c:ptCount val="1"/>
                <c:pt idx="0">
                  <c:v>Anzahl der Energieberatungen pro 1000 Einwohner/innen pro Jahr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KPIs!$A$67:$A$76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KPIs!$D$67:$D$76</c:f>
              <c:numCache>
                <c:formatCode>_(* #,##0.00_);_(* \(#,##0.00\);_(* "-"??_);_(@_)</c:formatCode>
                <c:ptCount val="10"/>
                <c:pt idx="0">
                  <c:v>4.9000000000000004</c:v>
                </c:pt>
                <c:pt idx="1">
                  <c:v>4.3</c:v>
                </c:pt>
                <c:pt idx="2">
                  <c:v>4.3</c:v>
                </c:pt>
                <c:pt idx="3" formatCode="_-* #,##0_-;\-* #,##0_-;_-* &quot;-&quot;??_-;_-@_-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3-4D09-B206-789E41F00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KPIs!$A$67:$A$69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KPIs!$H$67:$H$76</c:f>
              <c:numCache>
                <c:formatCode>_-* #,##0.0_-;\-* #,##0.0_-;_-* "-"??_-;_-@_-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D3-4D09-B206-789E41F00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Stromverbrauch der Haushalte auf dem Gemeindegebiet</a:t>
            </a:r>
            <a:endParaRPr lang="de-L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KPIs!$C$3</c:f>
              <c:strCache>
                <c:ptCount val="1"/>
                <c:pt idx="0">
                  <c:v>Stromverbrauch der Haushalte auf dem Gemeindegebiet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KPIs!$A$3:$A$12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KPIs!$D$3:$D$12</c:f>
              <c:numCache>
                <c:formatCode>_-* #,##0_-;\-* #,##0_-;_-* "-"??_-;_-@_-</c:formatCode>
                <c:ptCount val="10"/>
                <c:pt idx="0">
                  <c:v>3304808</c:v>
                </c:pt>
                <c:pt idx="1">
                  <c:v>3076572</c:v>
                </c:pt>
                <c:pt idx="2">
                  <c:v>3051955</c:v>
                </c:pt>
                <c:pt idx="3">
                  <c:v>3137936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C-40F3-8EAC-04AE60C6F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KPIs!$F$1</c:f>
              <c:strCache>
                <c:ptCount val="1"/>
                <c:pt idx="0">
                  <c:v>Referenz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KPIs!$A$3:$A$5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KPIs!$H$3:$H$12</c:f>
              <c:numCache>
                <c:formatCode>_-* #,##0_-;\-* #,##0_-;_-* "-"??_-;_-@_-</c:formatCode>
                <c:ptCount val="10"/>
                <c:pt idx="0">
                  <c:v>3308939.01</c:v>
                </c:pt>
                <c:pt idx="1">
                  <c:v>3304808</c:v>
                </c:pt>
                <c:pt idx="2">
                  <c:v>3300676.99</c:v>
                </c:pt>
                <c:pt idx="3">
                  <c:v>3296545.9800000004</c:v>
                </c:pt>
                <c:pt idx="4">
                  <c:v>3292414.9700000007</c:v>
                </c:pt>
                <c:pt idx="5">
                  <c:v>3288283.9600000009</c:v>
                </c:pt>
                <c:pt idx="6">
                  <c:v>3284152.9500000011</c:v>
                </c:pt>
                <c:pt idx="7">
                  <c:v>3280021.9400000013</c:v>
                </c:pt>
                <c:pt idx="8">
                  <c:v>3275890.9300000016</c:v>
                </c:pt>
                <c:pt idx="9">
                  <c:v>3271759.92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7C-40F3-8EAC-04AE60C6F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LU"/>
                  <a:t>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Gesamtstromverbrauch auf dem Gebiet der Gemeinde</a:t>
            </a:r>
            <a:endParaRPr lang="de-L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KPIs!$C$15</c:f>
              <c:strCache>
                <c:ptCount val="1"/>
                <c:pt idx="0">
                  <c:v>Gesamtstromverbrauch auf dem Gebiet der Gemeinde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KPIs!$A$15:$A$24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KPIs!$D$15:$D$24</c:f>
              <c:numCache>
                <c:formatCode>_-* #,##0_-;\-* #,##0_-;_-* "-"??_-;_-@_-</c:formatCode>
                <c:ptCount val="10"/>
                <c:pt idx="0">
                  <c:v>4884916</c:v>
                </c:pt>
                <c:pt idx="1">
                  <c:v>4830290</c:v>
                </c:pt>
                <c:pt idx="2">
                  <c:v>4866299</c:v>
                </c:pt>
                <c:pt idx="3">
                  <c:v>4935655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9-42D4-BA11-A8DDA9B39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KPIs!$A$15:$C$17</c:f>
              <c:multiLvlStrCache>
                <c:ptCount val="3"/>
                <c:lvl>
                  <c:pt idx="0">
                    <c:v>Gesamtstromverbrauch auf dem Gebiet der Gemeinde</c:v>
                  </c:pt>
                </c:lvl>
                <c:lvl>
                  <c:pt idx="0">
                    <c:v>1.2.1</c:v>
                  </c:pt>
                  <c:pt idx="1">
                    <c:v>1.2.1</c:v>
                  </c:pt>
                  <c:pt idx="2">
                    <c:v>1.2.1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</c:lvl>
              </c:multiLvlStrCache>
            </c:multiLvlStrRef>
          </c:cat>
          <c:val>
            <c:numRef>
              <c:f>KPIs!$H$15:$H$24</c:f>
              <c:numCache>
                <c:formatCode>_-* #,##0_-;\-* #,##0_-;_-* "-"??_-;_-@_-</c:formatCode>
                <c:ptCount val="10"/>
                <c:pt idx="0">
                  <c:v>4891022.1449999996</c:v>
                </c:pt>
                <c:pt idx="1">
                  <c:v>4884916</c:v>
                </c:pt>
                <c:pt idx="2">
                  <c:v>4878809.8550000004</c:v>
                </c:pt>
                <c:pt idx="3">
                  <c:v>4872703.7100000009</c:v>
                </c:pt>
                <c:pt idx="4">
                  <c:v>4866597.5650000013</c:v>
                </c:pt>
                <c:pt idx="5">
                  <c:v>4860491.4200000018</c:v>
                </c:pt>
                <c:pt idx="6">
                  <c:v>4854385.2750000022</c:v>
                </c:pt>
                <c:pt idx="7">
                  <c:v>4848279.1300000027</c:v>
                </c:pt>
                <c:pt idx="8">
                  <c:v>4842172.9850000031</c:v>
                </c:pt>
                <c:pt idx="9">
                  <c:v>4836066.84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79-42D4-BA11-A8DDA9B39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Installierte Photovoltaikleistung / Potenzial auf dem Gemeindegebiet</a:t>
            </a:r>
            <a:endParaRPr lang="de-LU"/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KPIs!$C$41:$C$50</c:f>
              <c:strCache>
                <c:ptCount val="10"/>
                <c:pt idx="0">
                  <c:v>Installierte Photovoltaikleistung / Potenzial auf dem Gemeindegebiet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KPIs!$A$41:$A$50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KPIs!$D$41:$D$50</c:f>
              <c:numCache>
                <c:formatCode>General</c:formatCode>
                <c:ptCount val="10"/>
                <c:pt idx="0">
                  <c:v>5.72</c:v>
                </c:pt>
                <c:pt idx="1">
                  <c:v>6.58</c:v>
                </c:pt>
                <c:pt idx="2">
                  <c:v>8.31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6-4F66-A505-AD3ED3A85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KPIs!$A$41:$A$50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KPIs!$H$41:$H$50</c:f>
              <c:numCache>
                <c:formatCode>General</c:formatCode>
                <c:ptCount val="10"/>
                <c:pt idx="0">
                  <c:v>3.4</c:v>
                </c:pt>
                <c:pt idx="1">
                  <c:v>5.8</c:v>
                </c:pt>
                <c:pt idx="2">
                  <c:v>8.1999999999999993</c:v>
                </c:pt>
                <c:pt idx="3">
                  <c:v>10.6</c:v>
                </c:pt>
                <c:pt idx="4">
                  <c:v>13</c:v>
                </c:pt>
                <c:pt idx="5">
                  <c:v>15.4</c:v>
                </c:pt>
                <c:pt idx="6">
                  <c:v>17.8</c:v>
                </c:pt>
                <c:pt idx="7">
                  <c:v>20.2</c:v>
                </c:pt>
                <c:pt idx="8">
                  <c:v>22.599999999999998</c:v>
                </c:pt>
                <c:pt idx="9">
                  <c:v>24.999999999999996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F6-4F66-A505-AD3ED3A85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Verbrauch erneuerbarer Wärme / Gesamtwärmeverbrauch der k. Gebäude</a:t>
            </a:r>
            <a:endParaRPr lang="de-LU"/>
          </a:p>
        </c:rich>
      </c:tx>
      <c:layout>
        <c:manualLayout>
          <c:xMode val="edge"/>
          <c:yMode val="edge"/>
          <c:x val="0.14609011373578304"/>
          <c:y val="2.3050697610167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KPIs!$C$28</c:f>
              <c:strCache>
                <c:ptCount val="1"/>
                <c:pt idx="0">
                  <c:v>Verbrauch erneuerbarer Wärme / Gesamtwärmeverbrauch der kommunalen Gebäude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KPIs!$A$28:$A$37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KPIs!$D$28:$D$37</c:f>
              <c:numCache>
                <c:formatCode>_(* #,##0.00_);_(* \(#,##0.00\);_(* "-"??_);_(@_)</c:formatCode>
                <c:ptCount val="10"/>
                <c:pt idx="0">
                  <c:v>43.29</c:v>
                </c:pt>
                <c:pt idx="1">
                  <c:v>50.72</c:v>
                </c:pt>
                <c:pt idx="2">
                  <c:v>42.19</c:v>
                </c:pt>
                <c:pt idx="3">
                  <c:v>50.72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A-468B-824B-90683B1E3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KPIs!$A$28:$A$30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KPIs!$H$28:$H$37</c:f>
              <c:numCache>
                <c:formatCode>_(* #,##0.00_);_(* \(#,##0.00\);_(* "-"??_);_(@_)</c:formatCode>
                <c:ptCount val="10"/>
                <c:pt idx="0">
                  <c:v>38.685000000000002</c:v>
                </c:pt>
                <c:pt idx="1">
                  <c:v>38.730000000000004</c:v>
                </c:pt>
                <c:pt idx="2">
                  <c:v>38.775000000000006</c:v>
                </c:pt>
                <c:pt idx="3">
                  <c:v>38.820000000000007</c:v>
                </c:pt>
                <c:pt idx="4">
                  <c:v>38.865000000000009</c:v>
                </c:pt>
                <c:pt idx="5">
                  <c:v>38.910000000000011</c:v>
                </c:pt>
                <c:pt idx="6">
                  <c:v>38.955000000000013</c:v>
                </c:pt>
                <c:pt idx="7">
                  <c:v>39.000000000000014</c:v>
                </c:pt>
                <c:pt idx="8">
                  <c:v>39.045000000000016</c:v>
                </c:pt>
                <c:pt idx="9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A-468B-824B-90683B1E3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Stromverbrauch der Straßenbeleuchtung auf dem Gebiet der Gemeinde</a:t>
            </a:r>
            <a:endParaRPr lang="de-LU"/>
          </a:p>
        </c:rich>
      </c:tx>
      <c:layout>
        <c:manualLayout>
          <c:xMode val="edge"/>
          <c:yMode val="edge"/>
          <c:x val="0.14331237118850076"/>
          <c:y val="6.2785388127853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KPIs!$C$55</c:f>
              <c:strCache>
                <c:ptCount val="1"/>
                <c:pt idx="0">
                  <c:v>Stromverbrauch der Straßenbeleuchtung auf dem Gebiet der Gemeinde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KPIs!$A$55:$A$64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KPIs!$D$55:$D$64</c:f>
              <c:numCache>
                <c:formatCode>_-* #,##0_-;\-* #,##0_-;_-* "-"??_-;_-@_-</c:formatCode>
                <c:ptCount val="10"/>
                <c:pt idx="0">
                  <c:v>513129</c:v>
                </c:pt>
                <c:pt idx="1">
                  <c:v>514391</c:v>
                </c:pt>
                <c:pt idx="2">
                  <c:v>498462</c:v>
                </c:pt>
                <c:pt idx="3">
                  <c:v>479509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979-9236-75950B0FA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KPIs!$A$55:$A$57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KPIs!$H$55:$H$64</c:f>
              <c:numCache>
                <c:formatCode>_-* #,##0_-;\-* #,##0_-;_-* "-"??_-;_-@_-</c:formatCode>
                <c:ptCount val="10"/>
                <c:pt idx="0">
                  <c:v>513770.41125</c:v>
                </c:pt>
                <c:pt idx="1">
                  <c:v>513129</c:v>
                </c:pt>
                <c:pt idx="2">
                  <c:v>512487.58875</c:v>
                </c:pt>
                <c:pt idx="3">
                  <c:v>511846.17749999999</c:v>
                </c:pt>
                <c:pt idx="4">
                  <c:v>511204.76624999999</c:v>
                </c:pt>
                <c:pt idx="5">
                  <c:v>510563.35499999998</c:v>
                </c:pt>
                <c:pt idx="6">
                  <c:v>509921.94374999998</c:v>
                </c:pt>
                <c:pt idx="7">
                  <c:v>509280.53249999997</c:v>
                </c:pt>
                <c:pt idx="8">
                  <c:v>508639.12124999997</c:v>
                </c:pt>
                <c:pt idx="9">
                  <c:v>507997.70999999996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F9-4979-9236-75950B0FA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Anzahl der Energieberatungen pro 1000 Einwohner/innen pro Jahr</a:t>
            </a:r>
            <a:endParaRPr lang="de-LU"/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KPIs!$C$67</c:f>
              <c:strCache>
                <c:ptCount val="1"/>
                <c:pt idx="0">
                  <c:v>Anzahl der Energieberatungen pro 1000 Einwohner/innen pro Jahr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KPIs!$A$67:$A$76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KPIs!$D$67:$D$76</c:f>
              <c:numCache>
                <c:formatCode>_-* #,##0_-;\-* #,##0_-;_-* "-"??_-;_-@_-</c:formatCode>
                <c:ptCount val="10"/>
                <c:pt idx="0">
                  <c:v>6.5</c:v>
                </c:pt>
                <c:pt idx="1">
                  <c:v>4.8</c:v>
                </c:pt>
                <c:pt idx="2">
                  <c:v>5.6</c:v>
                </c:pt>
                <c:pt idx="3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0-4865-A58C-57E3BDE37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KPIs!$A$67:$A$69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KPIs!$H$67:$H$76</c:f>
              <c:numCache>
                <c:formatCode>_-* #,##0.0_-;\-* #,##0.0_-;_-* "-"??_-;_-@_-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10-4865-A58C-57E3BDE37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Anteil von Elektrofahrzeugen an der Fahrzeugflotte der Gemeinde</a:t>
            </a:r>
            <a:endParaRPr lang="de-LU"/>
          </a:p>
        </c:rich>
      </c:tx>
      <c:layout>
        <c:manualLayout>
          <c:xMode val="edge"/>
          <c:yMode val="edge"/>
          <c:x val="0.13220122484689414"/>
          <c:y val="3.7085785329465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KPIs!$C$81</c:f>
              <c:strCache>
                <c:ptCount val="1"/>
                <c:pt idx="0">
                  <c:v>Anteil von Elektrofahrzeugen an der Fahrzeugflotte der Gemeinde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KPIs!$A$81:$A$90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KPIs!$D$81:$D$90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7-4D5C-9AE3-B2A5E6046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KPIs!$A$81:$A$83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KPIs!$H$81:$H$90</c:f>
              <c:numCache>
                <c:formatCode>General</c:formatCode>
                <c:ptCount val="10"/>
                <c:pt idx="0">
                  <c:v>4.9000000000000004</c:v>
                </c:pt>
                <c:pt idx="1">
                  <c:v>9.8000000000000007</c:v>
                </c:pt>
                <c:pt idx="2">
                  <c:v>14.7</c:v>
                </c:pt>
                <c:pt idx="3">
                  <c:v>19.600000000000001</c:v>
                </c:pt>
                <c:pt idx="4">
                  <c:v>24.5</c:v>
                </c:pt>
                <c:pt idx="5">
                  <c:v>29.4</c:v>
                </c:pt>
                <c:pt idx="6">
                  <c:v>34.299999999999997</c:v>
                </c:pt>
                <c:pt idx="7">
                  <c:v>39.199999999999996</c:v>
                </c:pt>
                <c:pt idx="8">
                  <c:v>44.099999999999994</c:v>
                </c:pt>
                <c:pt idx="9">
                  <c:v>48.999999999999993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D7-4D5C-9AE3-B2A5E6046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LU" sz="1400" b="0" i="0" u="none" strike="noStrike" baseline="0">
                <a:effectLst/>
              </a:rPr>
              <a:t>Entwicklung bei der Erreichung der Ziele des Klimapakts</a:t>
            </a:r>
            <a:endParaRPr lang="de-LU"/>
          </a:p>
        </c:rich>
      </c:tx>
      <c:layout>
        <c:manualLayout>
          <c:xMode val="edge"/>
          <c:yMode val="edge"/>
          <c:x val="0.1433123359580052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KPIs!$C$94</c:f>
              <c:strCache>
                <c:ptCount val="1"/>
                <c:pt idx="0">
                  <c:v>Entwicklung bei der Erreichung der Ziele des Klimapakts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KPIs!$A$94:$A$103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KPIs!$D$94:$D$103</c:f>
              <c:numCache>
                <c:formatCode>General</c:formatCode>
                <c:ptCount val="10"/>
                <c:pt idx="0">
                  <c:v>69.900000000000006</c:v>
                </c:pt>
                <c:pt idx="1">
                  <c:v>79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B-46B9-BA0B-84E792B21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749344"/>
        <c:axId val="1482749824"/>
      </c:barChart>
      <c:lineChart>
        <c:grouping val="standard"/>
        <c:varyColors val="0"/>
        <c:ser>
          <c:idx val="1"/>
          <c:order val="1"/>
          <c:tx>
            <c:strRef>
              <c:f>KPIs!$H$1</c:f>
              <c:strCache>
                <c:ptCount val="1"/>
                <c:pt idx="0">
                  <c:v>Ziel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KPIs!$A$3:$C$5</c:f>
              <c:multiLvlStrCache>
                <c:ptCount val="3"/>
                <c:lvl>
                  <c:pt idx="0">
                    <c:v>Stromverbrauch der Haushalte auf dem Gemeindegebiet</c:v>
                  </c:pt>
                </c:lvl>
                <c:lvl>
                  <c:pt idx="0">
                    <c:v>3.1.1</c:v>
                  </c:pt>
                  <c:pt idx="1">
                    <c:v>3.1.1</c:v>
                  </c:pt>
                  <c:pt idx="2">
                    <c:v>3.1.1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</c:lvl>
              </c:multiLvlStrCache>
            </c:multiLvlStrRef>
          </c:cat>
          <c:val>
            <c:numRef>
              <c:f>KPIs!$H$94:$H$103</c:f>
              <c:numCache>
                <c:formatCode>General</c:formatCode>
                <c:ptCount val="10"/>
                <c:pt idx="0">
                  <c:v>69.900000000000006</c:v>
                </c:pt>
                <c:pt idx="1">
                  <c:v>70.8</c:v>
                </c:pt>
                <c:pt idx="2">
                  <c:v>71.7</c:v>
                </c:pt>
                <c:pt idx="3">
                  <c:v>72.600000000000009</c:v>
                </c:pt>
                <c:pt idx="4">
                  <c:v>73.500000000000014</c:v>
                </c:pt>
                <c:pt idx="5">
                  <c:v>74.40000000000002</c:v>
                </c:pt>
                <c:pt idx="6">
                  <c:v>75.300000000000026</c:v>
                </c:pt>
                <c:pt idx="7">
                  <c:v>76.200000000000031</c:v>
                </c:pt>
                <c:pt idx="8">
                  <c:v>77.100000000000037</c:v>
                </c:pt>
                <c:pt idx="9">
                  <c:v>78.000000000000043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3B-46B9-BA0B-84E792B21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749344"/>
        <c:axId val="1482749824"/>
      </c:lineChart>
      <c:catAx>
        <c:axId val="14827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824"/>
        <c:crosses val="autoZero"/>
        <c:auto val="1"/>
        <c:lblAlgn val="ctr"/>
        <c:lblOffset val="100"/>
        <c:noMultiLvlLbl val="0"/>
      </c:catAx>
      <c:valAx>
        <c:axId val="14827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27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8575" cap="rnd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1770-F403-F84A-91B5-60A36C68001E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2901F-BED6-DA49-A50F-B17F52DB48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30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2901F-BED6-DA49-A50F-B17F52DB482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22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99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53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96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85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65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8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37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86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58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79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78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9DAB-B685-504A-B6F7-C7B85B6AD611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8C4A-40F8-7641-AB78-529B0F6F8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77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hyperlink" Target="https://naturpark365.sharepoint.com/sites/ECO/Shared%20Documents/General/ECO/KLIMAPAKT/02_Kiischpelt/05_Rapport%20Annuel/2024/Kiischpelt%20Enercoachdaten%20ExportIndicesEnergetiques-8.xlsx?web=1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6.png"/><Relationship Id="rId7" Type="http://schemas.openxmlformats.org/officeDocument/2006/relationships/chart" Target="../charts/chart8.xml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6.png"/><Relationship Id="rId7" Type="http://schemas.openxmlformats.org/officeDocument/2006/relationships/chart" Target="../charts/chart12.xml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image" Target="../media/image7.png"/><Relationship Id="rId9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OU_Imagepräsentation 1-01 03082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026" y="4647956"/>
            <a:ext cx="5721095" cy="171391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6000" baseline="300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de-DE" sz="2000" baseline="30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411838" y="6405554"/>
            <a:ext cx="3668621" cy="28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100" dirty="0">
                <a:solidFill>
                  <a:srgbClr val="000000"/>
                </a:solidFill>
                <a:latin typeface="Verdana"/>
                <a:cs typeface="Verdana"/>
              </a:rPr>
              <a:t>Klimapakt 2.0</a:t>
            </a:r>
            <a:endParaRPr lang="de-DE" sz="1100" dirty="0"/>
          </a:p>
        </p:txBody>
      </p:sp>
      <p:sp>
        <p:nvSpPr>
          <p:cNvPr id="7" name="Textfeld 6"/>
          <p:cNvSpPr txBox="1"/>
          <p:nvPr/>
        </p:nvSpPr>
        <p:spPr>
          <a:xfrm>
            <a:off x="267928" y="5210811"/>
            <a:ext cx="4929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spc="100" dirty="0">
                <a:solidFill>
                  <a:srgbClr val="56AC51"/>
                </a:solidFill>
                <a:latin typeface="Verdana"/>
                <a:ea typeface="+mj-ea"/>
                <a:cs typeface="Verdana"/>
              </a:rPr>
              <a:t>Bilanz 2024</a:t>
            </a:r>
          </a:p>
          <a:p>
            <a:r>
              <a:rPr lang="de-DE" sz="3000" spc="100" dirty="0">
                <a:solidFill>
                  <a:srgbClr val="56AC51"/>
                </a:solidFill>
                <a:latin typeface="Verdana"/>
                <a:ea typeface="+mj-ea"/>
              </a:rPr>
              <a:t>Kiischpelt</a:t>
            </a:r>
            <a:endParaRPr lang="de-DE" sz="3000" spc="100" dirty="0">
              <a:solidFill>
                <a:srgbClr val="56AC5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A5D0B0D-B580-FEB0-B5A5-02387EC36ADB}"/>
              </a:ext>
            </a:extLst>
          </p:cNvPr>
          <p:cNvSpPr/>
          <p:nvPr/>
        </p:nvSpPr>
        <p:spPr>
          <a:xfrm>
            <a:off x="6056670" y="78658"/>
            <a:ext cx="3087329" cy="28415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CDAED-755A-DA39-D2E6-1DCC3E149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032" y="426826"/>
            <a:ext cx="2861187" cy="1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6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A5BE6-34D9-A9A5-1F03-CDDECDBA8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OU_Imagepräsentation 1-01 03082115.tif">
            <a:extLst>
              <a:ext uri="{FF2B5EF4-FFF2-40B4-BE49-F238E27FC236}">
                <a16:creationId xmlns:a16="http://schemas.microsoft.com/office/drawing/2014/main" id="{ACDB3C69-E84B-7FF0-E8D5-0150A28B3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0B8314-44F3-A7F9-D44D-A8C823073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00" y="-451567"/>
            <a:ext cx="2674698" cy="18908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0775369-6B19-634B-7B71-7726A38C4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2047">
            <a:off x="4397937" y="378695"/>
            <a:ext cx="2319816" cy="455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741C9-533D-2592-0584-C17F56E9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0" y="1039271"/>
            <a:ext cx="7102213" cy="800110"/>
          </a:xfrm>
        </p:spPr>
        <p:txBody>
          <a:bodyPr>
            <a:normAutofit/>
          </a:bodyPr>
          <a:lstStyle/>
          <a:p>
            <a:pPr algn="l">
              <a:tabLst>
                <a:tab pos="266700" algn="l"/>
              </a:tabLst>
            </a:pPr>
            <a:r>
              <a:rPr lang="fr-FR" sz="2800" b="1" u="sng" dirty="0">
                <a:solidFill>
                  <a:srgbClr val="000000"/>
                </a:solidFill>
              </a:rPr>
              <a:t>4</a:t>
            </a:r>
            <a:r>
              <a:rPr lang="fr-FR" sz="2800" b="1" u="sng" dirty="0">
                <a:solidFill>
                  <a:schemeClr val="tx1"/>
                </a:solidFill>
              </a:rPr>
              <a:t>.2 </a:t>
            </a:r>
            <a:r>
              <a:rPr lang="de-LU" sz="2800" b="1" u="sng" dirty="0">
                <a:solidFill>
                  <a:schemeClr val="tx1"/>
                </a:solidFill>
              </a:rPr>
              <a:t>Arbeitsprogramm: regionale Aktivitäten</a:t>
            </a:r>
            <a:endParaRPr lang="de-LU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38400652-174F-4B38-3C68-C5F0D1534DFB}"/>
              </a:ext>
            </a:extLst>
          </p:cNvPr>
          <p:cNvGraphicFramePr>
            <a:graphicFrameLocks/>
          </p:cNvGraphicFramePr>
          <p:nvPr/>
        </p:nvGraphicFramePr>
        <p:xfrm>
          <a:off x="2805113" y="7175500"/>
          <a:ext cx="4432300" cy="229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4A39F8C-04BB-3125-6AB7-A8D7F8516793}"/>
              </a:ext>
            </a:extLst>
          </p:cNvPr>
          <p:cNvGraphicFramePr>
            <a:graphicFrameLocks/>
          </p:cNvGraphicFramePr>
          <p:nvPr/>
        </p:nvGraphicFramePr>
        <p:xfrm>
          <a:off x="7516813" y="7162800"/>
          <a:ext cx="4419600" cy="229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9B0EB0C-D952-94C0-5AE4-69321A36E461}"/>
              </a:ext>
            </a:extLst>
          </p:cNvPr>
          <p:cNvSpPr txBox="1"/>
          <p:nvPr/>
        </p:nvSpPr>
        <p:spPr>
          <a:xfrm>
            <a:off x="459312" y="1838149"/>
            <a:ext cx="368596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Studentische Zusammenarbeit: Optimierung Zählerdaten der Gemeinden, Förderantrag Microklima Wetterdaten Simulation Klimawandelfolgen  in abhängig der Geographischen Gegebenheiten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Energieautarke </a:t>
            </a:r>
            <a:r>
              <a:rPr lang="de-DE" sz="1600" b="1" dirty="0" err="1">
                <a:solidFill>
                  <a:srgbClr val="000000"/>
                </a:solidFill>
              </a:rPr>
              <a:t>Robbesscheier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 err="1">
                <a:solidFill>
                  <a:srgbClr val="000000"/>
                </a:solidFill>
              </a:rPr>
              <a:t>Munshausen</a:t>
            </a:r>
            <a:r>
              <a:rPr lang="de-DE" sz="1600" b="1" dirty="0">
                <a:solidFill>
                  <a:srgbClr val="000000"/>
                </a:solidFill>
              </a:rPr>
              <a:t> 100% Förderung ca. 2.500.000€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000000"/>
                </a:solidFill>
              </a:rPr>
              <a:t>Energiemmanagemt</a:t>
            </a:r>
            <a:r>
              <a:rPr lang="de-DE" sz="1600" b="1" dirty="0">
                <a:solidFill>
                  <a:srgbClr val="000000"/>
                </a:solidFill>
              </a:rPr>
              <a:t> für100 Kommunale Gebäude 100% Förderung ca. 2.500.000€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Naturparkfest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000000"/>
                </a:solidFill>
              </a:rPr>
              <a:t>Repair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 err="1">
                <a:solidFill>
                  <a:srgbClr val="000000"/>
                </a:solidFill>
              </a:rPr>
              <a:t>Cafe</a:t>
            </a:r>
            <a:endParaRPr lang="de-DE" sz="1600" b="1" dirty="0">
              <a:solidFill>
                <a:srgbClr val="000000"/>
              </a:solidFill>
            </a:endParaRP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Fachtagung Licht</a:t>
            </a:r>
          </a:p>
          <a:p>
            <a:pPr marL="209550">
              <a:spcAft>
                <a:spcPts val="600"/>
              </a:spcAft>
            </a:pPr>
            <a:endParaRPr lang="de-DE" sz="1600" b="1" dirty="0">
              <a:solidFill>
                <a:srgbClr val="000000"/>
              </a:solidFill>
            </a:endParaRP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6157BA4-CFCB-5361-030B-1CF93979A4D4}"/>
              </a:ext>
            </a:extLst>
          </p:cNvPr>
          <p:cNvSpPr txBox="1"/>
          <p:nvPr/>
        </p:nvSpPr>
        <p:spPr>
          <a:xfrm>
            <a:off x="4382383" y="1848164"/>
            <a:ext cx="39230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Videos Mythen Wärmepumpen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Regionales Klimateam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Harmonisierung Gemeindebeihilfen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000000"/>
                </a:solidFill>
              </a:rPr>
              <a:t>Goelectric</a:t>
            </a:r>
            <a:endParaRPr lang="de-DE" sz="1600" b="1" dirty="0">
              <a:solidFill>
                <a:srgbClr val="000000"/>
              </a:solidFill>
            </a:endParaRP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Exkursion </a:t>
            </a:r>
            <a:r>
              <a:rPr lang="de-DE" sz="1600" b="1" dirty="0" err="1">
                <a:solidFill>
                  <a:srgbClr val="000000"/>
                </a:solidFill>
              </a:rPr>
              <a:t>Esch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 err="1">
                <a:solidFill>
                  <a:srgbClr val="000000"/>
                </a:solidFill>
              </a:rPr>
              <a:t>Alezette</a:t>
            </a:r>
            <a:endParaRPr lang="de-DE" sz="1600" b="1" dirty="0">
              <a:solidFill>
                <a:srgbClr val="000000"/>
              </a:solidFill>
            </a:endParaRP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Beratung Gewerbetreibende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Energiegemeinschaft Vorbereitung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Fachtagungen Licht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LU" sz="1600" b="1" dirty="0"/>
              <a:t>TOUR du DUERF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Betreuung </a:t>
            </a:r>
            <a:r>
              <a:rPr lang="de-DE" sz="1600" b="1" dirty="0" err="1">
                <a:solidFill>
                  <a:srgbClr val="000000"/>
                </a:solidFill>
              </a:rPr>
              <a:t>Praktikaten</a:t>
            </a:r>
            <a:r>
              <a:rPr lang="de-DE" sz="1600" b="1" dirty="0">
                <a:solidFill>
                  <a:srgbClr val="000000"/>
                </a:solidFill>
              </a:rPr>
              <a:t> zum Thema </a:t>
            </a:r>
            <a:r>
              <a:rPr lang="de-DE" sz="1600" b="1" dirty="0" err="1">
                <a:solidFill>
                  <a:srgbClr val="000000"/>
                </a:solidFill>
              </a:rPr>
              <a:t>Klimschutz</a:t>
            </a:r>
            <a:endParaRPr lang="de-DE" sz="1600" b="1" dirty="0">
              <a:solidFill>
                <a:srgbClr val="000000"/>
              </a:solidFill>
            </a:endParaRP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Nachhaltige Digitalisierung in Schulen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0000"/>
              </a:solidFill>
            </a:endParaRP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3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6A2DE-EE77-0338-1B8C-1EB1CE78D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OU_Imagepräsentation 1-01 03082115.tif">
            <a:extLst>
              <a:ext uri="{FF2B5EF4-FFF2-40B4-BE49-F238E27FC236}">
                <a16:creationId xmlns:a16="http://schemas.microsoft.com/office/drawing/2014/main" id="{2ED5E2E0-E8F6-61F4-7096-B3462CFCC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6BEB91-B23E-834C-FC20-902D094BB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00" y="-451567"/>
            <a:ext cx="2674698" cy="18908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1369C40-E942-5F00-E57A-87D921235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2047">
            <a:off x="4397937" y="378695"/>
            <a:ext cx="2319816" cy="455041"/>
          </a:xfrm>
          <a:prstGeom prst="rect">
            <a:avLst/>
          </a:prstGeom>
        </p:spPr>
      </p:pic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1F64C19E-D527-F07A-4B75-6E0F557429D3}"/>
              </a:ext>
            </a:extLst>
          </p:cNvPr>
          <p:cNvGraphicFramePr>
            <a:graphicFrameLocks/>
          </p:cNvGraphicFramePr>
          <p:nvPr/>
        </p:nvGraphicFramePr>
        <p:xfrm>
          <a:off x="2805113" y="7175500"/>
          <a:ext cx="4432300" cy="229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D9B99501-E242-46F6-2379-9AC4414C31F4}"/>
              </a:ext>
            </a:extLst>
          </p:cNvPr>
          <p:cNvGraphicFramePr>
            <a:graphicFrameLocks/>
          </p:cNvGraphicFramePr>
          <p:nvPr/>
        </p:nvGraphicFramePr>
        <p:xfrm>
          <a:off x="7516813" y="7162800"/>
          <a:ext cx="4419600" cy="229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FFCC61F7-18DC-3B34-5174-7B998D4B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0" y="2024779"/>
            <a:ext cx="8229600" cy="1143000"/>
          </a:xfrm>
        </p:spPr>
        <p:txBody>
          <a:bodyPr/>
          <a:lstStyle/>
          <a:p>
            <a:r>
              <a:rPr lang="de-LU" b="1" dirty="0"/>
              <a:t>Danke für die Aufmerksamkeit</a:t>
            </a:r>
          </a:p>
        </p:txBody>
      </p:sp>
      <p:pic>
        <p:nvPicPr>
          <p:cNvPr id="9" name="Grafik 8" descr="Ein Bild, das Blume, Clipart, Cartoon enthält.&#10;&#10;KI-generierte Inhalte können fehlerhaft sein.">
            <a:extLst>
              <a:ext uri="{FF2B5EF4-FFF2-40B4-BE49-F238E27FC236}">
                <a16:creationId xmlns:a16="http://schemas.microsoft.com/office/drawing/2014/main" id="{0CA4F7E7-4474-0D45-B003-D027903A5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9298" y="3311011"/>
            <a:ext cx="2612923" cy="26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U_Imagepräsentation 1-01 030821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" y="472090"/>
            <a:ext cx="1945904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de-DE" sz="2500" spc="100" dirty="0">
                <a:solidFill>
                  <a:srgbClr val="56AC51"/>
                </a:solidFill>
                <a:latin typeface="Verdana"/>
                <a:cs typeface="Verdana"/>
              </a:rPr>
              <a:t>INHALT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A4FBEC-3B5F-4BD8-92CA-5B67120A1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104" y="1809524"/>
            <a:ext cx="2248983" cy="1970758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766C78D1-92FD-072D-3790-A33D8E653167}"/>
              </a:ext>
            </a:extLst>
          </p:cNvPr>
          <p:cNvSpPr txBox="1">
            <a:spLocks/>
          </p:cNvSpPr>
          <p:nvPr/>
        </p:nvSpPr>
        <p:spPr bwMode="auto">
          <a:xfrm>
            <a:off x="212520" y="1686197"/>
            <a:ext cx="6135429" cy="288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AutoNum type="arabicPeriod"/>
              <a:defRPr sz="1600">
                <a:solidFill>
                  <a:srgbClr val="31323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313232"/>
                </a:solidFill>
                <a:latin typeface="+mn-lt"/>
              </a:defRPr>
            </a:lvl2pPr>
            <a:lvl3pPr marL="1181100" indent="-2667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13232"/>
                </a:solidFill>
                <a:latin typeface="+mn-lt"/>
              </a:defRPr>
            </a:lvl3pPr>
            <a:lvl4pPr marL="1676400" indent="-304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313232"/>
                </a:solidFill>
                <a:latin typeface="+mn-lt"/>
              </a:defRPr>
            </a:lvl4pPr>
            <a:lvl5pPr marL="2133600" indent="-304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313232"/>
                </a:solidFill>
                <a:latin typeface="+mn-lt"/>
              </a:defRPr>
            </a:lvl5pPr>
            <a:lvl6pPr marL="25908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313232"/>
                </a:solidFill>
                <a:latin typeface="+mn-lt"/>
              </a:defRPr>
            </a:lvl6pPr>
            <a:lvl7pPr marL="30480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313232"/>
                </a:solidFill>
                <a:latin typeface="+mn-lt"/>
              </a:defRPr>
            </a:lvl7pPr>
            <a:lvl8pPr marL="3505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313232"/>
                </a:solidFill>
                <a:latin typeface="+mn-lt"/>
              </a:defRPr>
            </a:lvl8pPr>
            <a:lvl9pPr marL="39624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313232"/>
                </a:solidFill>
                <a:latin typeface="+mn-lt"/>
              </a:defRPr>
            </a:lvl9pPr>
          </a:lstStyle>
          <a:p>
            <a:pPr marL="447675" indent="-447675">
              <a:lnSpc>
                <a:spcPct val="50000"/>
              </a:lnSpc>
              <a:spcBef>
                <a:spcPts val="600"/>
              </a:spcBef>
              <a:spcAft>
                <a:spcPts val="2400"/>
              </a:spcAft>
            </a:pPr>
            <a:r>
              <a:rPr lang="de-DE" sz="1800" dirty="0">
                <a:solidFill>
                  <a:schemeClr val="tx1"/>
                </a:solidFill>
              </a:rPr>
              <a:t>Klimapakt 2025</a:t>
            </a:r>
          </a:p>
          <a:p>
            <a:pPr marL="447675" indent="-447675">
              <a:lnSpc>
                <a:spcPct val="50000"/>
              </a:lnSpc>
              <a:spcBef>
                <a:spcPts val="600"/>
              </a:spcBef>
              <a:spcAft>
                <a:spcPts val="2400"/>
              </a:spcAft>
            </a:pPr>
            <a:r>
              <a:rPr lang="de-DE" sz="1800" dirty="0">
                <a:solidFill>
                  <a:schemeClr val="tx1"/>
                </a:solidFill>
              </a:rPr>
              <a:t>Ist - Situation: Bewertung </a:t>
            </a:r>
          </a:p>
          <a:p>
            <a:pPr marL="447675" indent="-447675">
              <a:lnSpc>
                <a:spcPct val="50000"/>
              </a:lnSpc>
              <a:spcBef>
                <a:spcPts val="600"/>
              </a:spcBef>
              <a:spcAft>
                <a:spcPts val="2400"/>
              </a:spcAft>
            </a:pPr>
            <a:r>
              <a:rPr lang="de-DE" sz="1800" dirty="0">
                <a:solidFill>
                  <a:schemeClr val="tx1"/>
                </a:solidFill>
              </a:rPr>
              <a:t>Auswertung Gebäude</a:t>
            </a:r>
          </a:p>
          <a:p>
            <a:pPr marL="447675" indent="-447675">
              <a:lnSpc>
                <a:spcPct val="50000"/>
              </a:lnSpc>
              <a:spcBef>
                <a:spcPts val="600"/>
              </a:spcBef>
              <a:spcAft>
                <a:spcPts val="2400"/>
              </a:spcAft>
            </a:pPr>
            <a:r>
              <a:rPr lang="de-DE" sz="1800" dirty="0">
                <a:solidFill>
                  <a:schemeClr val="tx1"/>
                </a:solidFill>
              </a:rPr>
              <a:t>KPIs </a:t>
            </a:r>
            <a:r>
              <a:rPr lang="de-DE" sz="1800" dirty="0">
                <a:solidFill>
                  <a:srgbClr val="000000"/>
                </a:solidFill>
              </a:rPr>
              <a:t>(Key Performance </a:t>
            </a:r>
            <a:r>
              <a:rPr lang="de-DE" sz="1800" dirty="0" err="1">
                <a:solidFill>
                  <a:srgbClr val="000000"/>
                </a:solidFill>
              </a:rPr>
              <a:t>Indicators</a:t>
            </a:r>
            <a:r>
              <a:rPr lang="de-DE" sz="1800" dirty="0">
                <a:solidFill>
                  <a:srgbClr val="000000"/>
                </a:solidFill>
              </a:rPr>
              <a:t>)</a:t>
            </a:r>
          </a:p>
          <a:p>
            <a:pPr marL="447675" indent="-447675">
              <a:lnSpc>
                <a:spcPct val="50000"/>
              </a:lnSpc>
              <a:spcBef>
                <a:spcPts val="600"/>
              </a:spcBef>
              <a:spcAft>
                <a:spcPts val="2400"/>
              </a:spcAft>
            </a:pPr>
            <a:r>
              <a:rPr lang="de-DE" sz="1800" dirty="0">
                <a:solidFill>
                  <a:schemeClr val="tx1"/>
                </a:solidFill>
              </a:rPr>
              <a:t>Arbeitsprogramm: Lokale Aktivitäten</a:t>
            </a:r>
          </a:p>
          <a:p>
            <a:pPr marL="447675" indent="-447675">
              <a:lnSpc>
                <a:spcPct val="50000"/>
              </a:lnSpc>
              <a:spcBef>
                <a:spcPts val="600"/>
              </a:spcBef>
              <a:spcAft>
                <a:spcPts val="2400"/>
              </a:spcAft>
            </a:pPr>
            <a:r>
              <a:rPr lang="de-DE" sz="1800" dirty="0">
                <a:solidFill>
                  <a:schemeClr val="tx1"/>
                </a:solidFill>
              </a:rPr>
              <a:t>Arbeitsprogramm: Regionale Aktivitäten</a:t>
            </a:r>
          </a:p>
          <a:p>
            <a:pPr marL="447675" indent="-447675">
              <a:lnSpc>
                <a:spcPct val="50000"/>
              </a:lnSpc>
              <a:spcBef>
                <a:spcPts val="600"/>
              </a:spcBef>
              <a:spcAft>
                <a:spcPts val="2400"/>
              </a:spcAft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1800"/>
              </a:spcAft>
              <a:buNone/>
            </a:pP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3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3B83-D4DE-F907-EE4D-B869F9D33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OU_Imagepräsentation 1-01 03082115.tif">
            <a:extLst>
              <a:ext uri="{FF2B5EF4-FFF2-40B4-BE49-F238E27FC236}">
                <a16:creationId xmlns:a16="http://schemas.microsoft.com/office/drawing/2014/main" id="{AB056FE5-1849-F50D-A4C4-35B778491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124EFC8-7C27-1E8D-20A4-618ED1FE1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52" y="-451567"/>
            <a:ext cx="2674698" cy="18908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CC5E42-8DFD-5921-B294-7F88313BC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84" y="1252694"/>
            <a:ext cx="2319816" cy="455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A3997-297C-403B-E3EC-AC359C15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1" y="1166342"/>
            <a:ext cx="3921426" cy="541393"/>
          </a:xfrm>
        </p:spPr>
        <p:txBody>
          <a:bodyPr>
            <a:normAutofit fontScale="90000"/>
          </a:bodyPr>
          <a:lstStyle/>
          <a:p>
            <a:pPr algn="l">
              <a:tabLst>
                <a:tab pos="266700" algn="l"/>
              </a:tabLst>
            </a:pPr>
            <a:r>
              <a:rPr lang="fr-FR" sz="2800" b="1" u="sng" dirty="0">
                <a:solidFill>
                  <a:srgbClr val="000000"/>
                </a:solidFill>
              </a:rPr>
              <a:t>1</a:t>
            </a:r>
            <a:r>
              <a:rPr lang="fr-FR" sz="2800" b="1" u="sng" dirty="0">
                <a:solidFill>
                  <a:schemeClr val="tx1"/>
                </a:solidFill>
              </a:rPr>
              <a:t>. 	</a:t>
            </a:r>
            <a:r>
              <a:rPr lang="de-DE" sz="2800" b="1" u="sng" dirty="0">
                <a:solidFill>
                  <a:schemeClr val="tx1"/>
                </a:solidFill>
              </a:rPr>
              <a:t>Klimapakt</a:t>
            </a:r>
            <a:r>
              <a:rPr lang="fr-FR" sz="2800" b="1" u="sng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		</a:t>
            </a:r>
            <a:endParaRPr lang="de-LU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53CCFE-FB59-CA01-58D5-432CC5FABE7E}"/>
              </a:ext>
            </a:extLst>
          </p:cNvPr>
          <p:cNvSpPr txBox="1"/>
          <p:nvPr/>
        </p:nvSpPr>
        <p:spPr>
          <a:xfrm>
            <a:off x="550606" y="1946788"/>
            <a:ext cx="784614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0000"/>
                </a:solidFill>
              </a:rPr>
              <a:t>Audit : Juni 2025, Bewertungsabschluss Mai 2025</a:t>
            </a:r>
          </a:p>
          <a:p>
            <a:pPr marL="54292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0000"/>
                </a:solidFill>
              </a:rPr>
              <a:t>Gemeinde-EE-Wärme/Gemeinde-Wärmeverbrauch 30.5% bis 2030</a:t>
            </a:r>
          </a:p>
          <a:p>
            <a:pPr marL="54292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1" u="sng" dirty="0">
                <a:solidFill>
                  <a:srgbClr val="000000"/>
                </a:solidFill>
              </a:rPr>
              <a:t>Bis 2030: 49% E-/Hybridfahrzeuge</a:t>
            </a:r>
          </a:p>
          <a:p>
            <a:pPr marL="54292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u="sng" dirty="0">
                <a:solidFill>
                  <a:srgbClr val="000000"/>
                </a:solidFill>
              </a:rPr>
              <a:t>Verpflichtung der Klimaneutralität bis 2040</a:t>
            </a:r>
            <a:endParaRPr lang="de-DE" sz="1800" b="1" u="sng" dirty="0">
              <a:solidFill>
                <a:srgbClr val="000000"/>
              </a:solidFill>
            </a:endParaRPr>
          </a:p>
          <a:p>
            <a:pPr marL="54292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0000"/>
                </a:solidFill>
              </a:rPr>
              <a:t>Wasserverbrauch auf dem Gemeindegebiet 100l pro EW pro Tag</a:t>
            </a:r>
          </a:p>
          <a:p>
            <a:pPr marL="54292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0000"/>
                </a:solidFill>
              </a:rPr>
              <a:t>Erneuerbare Energien: 25% Anteil erneuerbare Energie am Bruttoendenergieverbrauch bis 2030</a:t>
            </a:r>
          </a:p>
          <a:p>
            <a:pPr marL="54292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0000"/>
                </a:solidFill>
              </a:rPr>
              <a:t>Digital (Smart Metering) Zählerstruktur mindestens 1 Zähler (über 1.000m2 EBF) größere Verbraucher oder Produzenten mit Unterzählern </a:t>
            </a:r>
          </a:p>
          <a:p>
            <a:pPr marL="54292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0000"/>
                </a:solidFill>
              </a:rPr>
              <a:t>Verabschiedung durch Gemeinderat :</a:t>
            </a:r>
          </a:p>
          <a:p>
            <a:pPr marL="942975" lvl="1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Klimaleitbild</a:t>
            </a:r>
          </a:p>
          <a:p>
            <a:pPr marL="942975" lvl="1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KPIs (Key Performance </a:t>
            </a:r>
            <a:r>
              <a:rPr lang="de-DE" sz="1600" b="1" dirty="0" err="1">
                <a:solidFill>
                  <a:srgbClr val="000000"/>
                </a:solidFill>
              </a:rPr>
              <a:t>Indicators</a:t>
            </a:r>
            <a:r>
              <a:rPr lang="de-DE" sz="1600" b="1" dirty="0">
                <a:solidFill>
                  <a:srgbClr val="000000"/>
                </a:solidFill>
              </a:rPr>
              <a:t>)</a:t>
            </a:r>
          </a:p>
          <a:p>
            <a:pPr marL="942975" lvl="1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Standard für kommunale und interkommunale Gebäude</a:t>
            </a:r>
          </a:p>
          <a:p>
            <a:pPr marL="942975" lvl="1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2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OU_Imagepräsentation 1-01 0308211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FA0057B-252D-4F02-B07B-1C0F00D4B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52" y="-451567"/>
            <a:ext cx="2674698" cy="18908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FE1D96-7D20-470A-99D2-DB348DAEA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84" y="1252694"/>
            <a:ext cx="2319816" cy="455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F0E41C-61DD-5C77-7E25-5CC28237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1" y="1166342"/>
            <a:ext cx="3921426" cy="541393"/>
          </a:xfrm>
        </p:spPr>
        <p:txBody>
          <a:bodyPr>
            <a:normAutofit fontScale="90000"/>
          </a:bodyPr>
          <a:lstStyle/>
          <a:p>
            <a:pPr algn="l">
              <a:tabLst>
                <a:tab pos="266700" algn="l"/>
              </a:tabLst>
            </a:pPr>
            <a:r>
              <a:rPr lang="fr-FR" sz="2800" b="1" u="sng" dirty="0">
                <a:solidFill>
                  <a:srgbClr val="000000"/>
                </a:solidFill>
              </a:rPr>
              <a:t>2</a:t>
            </a:r>
            <a:r>
              <a:rPr lang="fr-FR" sz="2800" b="1" u="sng" dirty="0">
                <a:solidFill>
                  <a:schemeClr val="tx1"/>
                </a:solidFill>
              </a:rPr>
              <a:t>. 	</a:t>
            </a:r>
            <a:r>
              <a:rPr lang="de-DE" sz="2800" b="1" u="sng" dirty="0">
                <a:solidFill>
                  <a:schemeClr val="tx1"/>
                </a:solidFill>
              </a:rPr>
              <a:t>Ist-Situation</a:t>
            </a:r>
            <a:r>
              <a:rPr lang="fr-FR" sz="2800" b="1" u="sng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		</a:t>
            </a:r>
            <a:endParaRPr lang="de-LU" dirty="0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6116841-66B5-C42D-0657-892654DC83B8}"/>
              </a:ext>
            </a:extLst>
          </p:cNvPr>
          <p:cNvSpPr txBox="1"/>
          <p:nvPr/>
        </p:nvSpPr>
        <p:spPr>
          <a:xfrm>
            <a:off x="3687096" y="6017342"/>
            <a:ext cx="561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3200" b="1" dirty="0">
                <a:solidFill>
                  <a:srgbClr val="FFC000"/>
                </a:solidFill>
              </a:rPr>
              <a:t>ca. 78% </a:t>
            </a:r>
            <a:r>
              <a:rPr lang="de-LU" sz="1600" b="1" dirty="0">
                <a:solidFill>
                  <a:srgbClr val="FFC000"/>
                </a:solidFill>
              </a:rPr>
              <a:t>(Bewertung ist noch nicht abgeschlossen)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9B34ABE-394A-AD1E-B536-09DDE39D2AA3}"/>
              </a:ext>
            </a:extLst>
          </p:cNvPr>
          <p:cNvSpPr txBox="1"/>
          <p:nvPr/>
        </p:nvSpPr>
        <p:spPr>
          <a:xfrm>
            <a:off x="6774426" y="2676954"/>
            <a:ext cx="187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600" b="1" dirty="0"/>
              <a:t>ca. 1260 Einwohner  x 45€ = 56.700</a:t>
            </a:r>
            <a:r>
              <a:rPr lang="de-LU" sz="1600" b="1" u="sng" dirty="0"/>
              <a:t>€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843506"/>
              </p:ext>
            </p:extLst>
          </p:nvPr>
        </p:nvGraphicFramePr>
        <p:xfrm>
          <a:off x="913052" y="1678238"/>
          <a:ext cx="6320496" cy="442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6C3A40A-FE28-ECED-A8CB-6F7B3BE152CB}"/>
              </a:ext>
            </a:extLst>
          </p:cNvPr>
          <p:cNvCxnSpPr>
            <a:cxnSpLocks/>
          </p:cNvCxnSpPr>
          <p:nvPr/>
        </p:nvCxnSpPr>
        <p:spPr>
          <a:xfrm>
            <a:off x="5496233" y="2005781"/>
            <a:ext cx="0" cy="42180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0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A963C-54EF-C43B-E880-3056666D3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OU_Imagepräsentation 1-01 03082115.tif">
            <a:extLst>
              <a:ext uri="{FF2B5EF4-FFF2-40B4-BE49-F238E27FC236}">
                <a16:creationId xmlns:a16="http://schemas.microsoft.com/office/drawing/2014/main" id="{6F79DC58-5355-F725-F1C2-4B7C51717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114C418-5640-005B-1650-E5BC01EC0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52" y="-451567"/>
            <a:ext cx="2674698" cy="18908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E7F55E-1F4B-8D63-2BCD-0E9B465FA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41997">
            <a:off x="4346454" y="370581"/>
            <a:ext cx="2319816" cy="455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74D116-A5FB-6BEE-B088-F97EC805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0" y="1077852"/>
            <a:ext cx="4304883" cy="541393"/>
          </a:xfrm>
        </p:spPr>
        <p:txBody>
          <a:bodyPr>
            <a:normAutofit fontScale="90000"/>
          </a:bodyPr>
          <a:lstStyle/>
          <a:p>
            <a:pPr algn="l">
              <a:tabLst>
                <a:tab pos="266700" algn="l"/>
              </a:tabLst>
            </a:pPr>
            <a:r>
              <a:rPr lang="fr-FR" sz="2800" b="1" u="sng" dirty="0">
                <a:solidFill>
                  <a:srgbClr val="000000"/>
                </a:solidFill>
              </a:rPr>
              <a:t>3</a:t>
            </a:r>
            <a:r>
              <a:rPr lang="fr-FR" sz="2800" b="1" u="sng" dirty="0">
                <a:solidFill>
                  <a:schemeClr val="tx1"/>
                </a:solidFill>
              </a:rPr>
              <a:t>. 	</a:t>
            </a:r>
            <a:r>
              <a:rPr lang="de-DE" sz="2800" b="1" u="sng" dirty="0">
                <a:solidFill>
                  <a:schemeClr val="tx1"/>
                </a:solidFill>
              </a:rPr>
              <a:t>Auswertung Gebäude</a:t>
            </a:r>
            <a:r>
              <a:rPr lang="fr-FR" sz="2800" b="1" u="sng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		</a:t>
            </a:r>
            <a:endParaRPr lang="de-LU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3ECF60-03D4-ECF2-F246-0120985C4C56}"/>
              </a:ext>
            </a:extLst>
          </p:cNvPr>
          <p:cNvSpPr txBox="1"/>
          <p:nvPr/>
        </p:nvSpPr>
        <p:spPr>
          <a:xfrm>
            <a:off x="2790713" y="5808989"/>
            <a:ext cx="285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>
                <a:hlinkClick r:id="rId5"/>
              </a:rPr>
              <a:t>Gebäudeauswertung</a:t>
            </a:r>
            <a:r>
              <a:rPr lang="de-LU" dirty="0"/>
              <a:t>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4530F1-4F6E-7028-0F9B-0463D57E1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92" y="1711909"/>
            <a:ext cx="8006235" cy="380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F4C57-27E0-911F-5259-92BE9844E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OU_Imagepräsentation 1-01 03082115.tif">
            <a:extLst>
              <a:ext uri="{FF2B5EF4-FFF2-40B4-BE49-F238E27FC236}">
                <a16:creationId xmlns:a16="http://schemas.microsoft.com/office/drawing/2014/main" id="{404CC63A-F65C-EC5B-D00F-315DB3335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E2F55B-0916-D5DE-C215-31E0870F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52" y="-451567"/>
            <a:ext cx="2674698" cy="18908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FA4147-6CAA-351F-E44C-BCCBC04FC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84" y="1252694"/>
            <a:ext cx="2319816" cy="455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295F8-0F35-9EA5-2749-4B86BEDE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0" y="1166342"/>
            <a:ext cx="4304883" cy="541393"/>
          </a:xfrm>
        </p:spPr>
        <p:txBody>
          <a:bodyPr>
            <a:normAutofit fontScale="90000"/>
          </a:bodyPr>
          <a:lstStyle/>
          <a:p>
            <a:pPr algn="l">
              <a:tabLst>
                <a:tab pos="266700" algn="l"/>
              </a:tabLst>
            </a:pPr>
            <a:r>
              <a:rPr lang="fr-FR" sz="2800" b="1" u="sng" dirty="0">
                <a:solidFill>
                  <a:srgbClr val="000000"/>
                </a:solidFill>
              </a:rPr>
              <a:t>4</a:t>
            </a:r>
            <a:r>
              <a:rPr lang="fr-FR" sz="2800" b="1" u="sng" dirty="0">
                <a:solidFill>
                  <a:schemeClr val="tx1"/>
                </a:solidFill>
              </a:rPr>
              <a:t>. 	</a:t>
            </a:r>
            <a:r>
              <a:rPr lang="de-LU" sz="2800" b="1" u="sng" dirty="0">
                <a:solidFill>
                  <a:schemeClr val="tx1"/>
                </a:solidFill>
              </a:rPr>
              <a:t>KPIs</a:t>
            </a:r>
            <a:r>
              <a:rPr lang="de-DE" dirty="0">
                <a:solidFill>
                  <a:schemeClr val="tx1"/>
                </a:solidFill>
              </a:rPr>
              <a:t>		</a:t>
            </a:r>
            <a:endParaRPr lang="de-LU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578EE9CA-87CF-43C4-A8AD-9BAEE01EC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639759"/>
              </p:ext>
            </p:extLst>
          </p:nvPr>
        </p:nvGraphicFramePr>
        <p:xfrm>
          <a:off x="483957" y="1806085"/>
          <a:ext cx="3962400" cy="23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7F123087-3F09-4720-B5B9-BEBA922D2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313513"/>
              </p:ext>
            </p:extLst>
          </p:nvPr>
        </p:nvGraphicFramePr>
        <p:xfrm>
          <a:off x="4446357" y="1813705"/>
          <a:ext cx="39624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5C7888CB-E263-44B6-A344-4BC172847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568295"/>
              </p:ext>
            </p:extLst>
          </p:nvPr>
        </p:nvGraphicFramePr>
        <p:xfrm>
          <a:off x="4446357" y="4183525"/>
          <a:ext cx="3901440" cy="226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1D3482D7-9674-432A-B594-100E2634A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495594"/>
              </p:ext>
            </p:extLst>
          </p:nvPr>
        </p:nvGraphicFramePr>
        <p:xfrm>
          <a:off x="483957" y="4175905"/>
          <a:ext cx="3962400" cy="227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9236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4900E-E4FE-8BA1-FE76-F5FB09D0D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OU_Imagepräsentation 1-01 03082115.tif">
            <a:extLst>
              <a:ext uri="{FF2B5EF4-FFF2-40B4-BE49-F238E27FC236}">
                <a16:creationId xmlns:a16="http://schemas.microsoft.com/office/drawing/2014/main" id="{B49292EC-ADE7-D94F-5097-6AC289308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12DBA6F-B52B-CBA5-DFC9-71401DA51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52" y="-451567"/>
            <a:ext cx="2674698" cy="18908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12DCAD-21CE-1DD0-1776-EE7B92BDB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84" y="1252694"/>
            <a:ext cx="2319816" cy="455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CED4A-5375-E27C-DC98-F2E7853F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0" y="1166342"/>
            <a:ext cx="4304883" cy="541393"/>
          </a:xfrm>
        </p:spPr>
        <p:txBody>
          <a:bodyPr>
            <a:normAutofit fontScale="90000"/>
          </a:bodyPr>
          <a:lstStyle/>
          <a:p>
            <a:pPr algn="l">
              <a:tabLst>
                <a:tab pos="266700" algn="l"/>
              </a:tabLst>
            </a:pPr>
            <a:r>
              <a:rPr lang="fr-FR" sz="2800" b="1" u="sng" dirty="0">
                <a:solidFill>
                  <a:srgbClr val="000000"/>
                </a:solidFill>
              </a:rPr>
              <a:t>4</a:t>
            </a:r>
            <a:r>
              <a:rPr lang="fr-FR" sz="2800" b="1" u="sng" dirty="0">
                <a:solidFill>
                  <a:schemeClr val="tx1"/>
                </a:solidFill>
              </a:rPr>
              <a:t>.1 	</a:t>
            </a:r>
            <a:r>
              <a:rPr lang="de-LU" sz="2800" b="1" u="sng" dirty="0">
                <a:solidFill>
                  <a:schemeClr val="tx1"/>
                </a:solidFill>
              </a:rPr>
              <a:t>KPIs</a:t>
            </a:r>
            <a:r>
              <a:rPr lang="de-DE" dirty="0">
                <a:solidFill>
                  <a:schemeClr val="tx1"/>
                </a:solidFill>
              </a:rPr>
              <a:t>		</a:t>
            </a:r>
            <a:endParaRPr lang="de-LU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2E44BB1-B92B-4544-8FEE-A7B9B2812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513167"/>
              </p:ext>
            </p:extLst>
          </p:nvPr>
        </p:nvGraphicFramePr>
        <p:xfrm>
          <a:off x="609600" y="1707735"/>
          <a:ext cx="3962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0F3430E-DFE1-46A0-B63E-4A65A504A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141911"/>
              </p:ext>
            </p:extLst>
          </p:nvPr>
        </p:nvGraphicFramePr>
        <p:xfrm>
          <a:off x="4572000" y="1707735"/>
          <a:ext cx="3962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214AC724-433C-4B6F-9D7B-6BB39E6921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007681"/>
              </p:ext>
            </p:extLst>
          </p:nvPr>
        </p:nvGraphicFramePr>
        <p:xfrm>
          <a:off x="609600" y="4298535"/>
          <a:ext cx="39624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C26DE87-E13E-4E30-AEF5-BFA360C6C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061577"/>
              </p:ext>
            </p:extLst>
          </p:nvPr>
        </p:nvGraphicFramePr>
        <p:xfrm>
          <a:off x="4572000" y="4298535"/>
          <a:ext cx="39624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6766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9973E-05EF-7ABD-A880-6843D359F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OU_Imagepräsentation 1-01 03082115.tif">
            <a:extLst>
              <a:ext uri="{FF2B5EF4-FFF2-40B4-BE49-F238E27FC236}">
                <a16:creationId xmlns:a16="http://schemas.microsoft.com/office/drawing/2014/main" id="{A4FF3E0A-0F60-6BD4-CBCA-C9AD8F24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9406A0A-FF47-E126-9018-D594BABC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52" y="-451567"/>
            <a:ext cx="2674698" cy="18908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F91472-30AD-9118-0873-6E19BE589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84" y="1252694"/>
            <a:ext cx="2319816" cy="455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4CF76-A646-245F-D65B-CC75C4EA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0" y="1166342"/>
            <a:ext cx="4304883" cy="541393"/>
          </a:xfrm>
        </p:spPr>
        <p:txBody>
          <a:bodyPr>
            <a:normAutofit fontScale="90000"/>
          </a:bodyPr>
          <a:lstStyle/>
          <a:p>
            <a:pPr algn="l">
              <a:tabLst>
                <a:tab pos="266700" algn="l"/>
              </a:tabLst>
            </a:pPr>
            <a:r>
              <a:rPr lang="fr-FR" sz="2800" b="1" u="sng" dirty="0">
                <a:solidFill>
                  <a:srgbClr val="000000"/>
                </a:solidFill>
              </a:rPr>
              <a:t>4</a:t>
            </a:r>
            <a:r>
              <a:rPr lang="fr-FR" sz="2800" b="1" u="sng" dirty="0">
                <a:solidFill>
                  <a:schemeClr val="tx1"/>
                </a:solidFill>
              </a:rPr>
              <a:t>.2   </a:t>
            </a:r>
            <a:r>
              <a:rPr lang="de-LU" sz="2800" b="1" u="sng" dirty="0">
                <a:solidFill>
                  <a:schemeClr val="tx1"/>
                </a:solidFill>
              </a:rPr>
              <a:t>KPIs</a:t>
            </a:r>
            <a:r>
              <a:rPr lang="de-DE" dirty="0">
                <a:solidFill>
                  <a:schemeClr val="tx1"/>
                </a:solidFill>
              </a:rPr>
              <a:t>		</a:t>
            </a:r>
            <a:endParaRPr lang="de-LU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7BF448EB-1625-A55F-12CA-BBD61F3BB8C5}"/>
              </a:ext>
            </a:extLst>
          </p:cNvPr>
          <p:cNvGraphicFramePr>
            <a:graphicFrameLocks/>
          </p:cNvGraphicFramePr>
          <p:nvPr/>
        </p:nvGraphicFramePr>
        <p:xfrm>
          <a:off x="2805113" y="7175500"/>
          <a:ext cx="4432300" cy="229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A851BD4-5468-B0EF-1E6B-AABFBAC96DA3}"/>
              </a:ext>
            </a:extLst>
          </p:cNvPr>
          <p:cNvGraphicFramePr>
            <a:graphicFrameLocks/>
          </p:cNvGraphicFramePr>
          <p:nvPr/>
        </p:nvGraphicFramePr>
        <p:xfrm>
          <a:off x="7516813" y="7162800"/>
          <a:ext cx="4419600" cy="229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FFBF05D-ADAC-4717-9B41-F10D20308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095536"/>
              </p:ext>
            </p:extLst>
          </p:nvPr>
        </p:nvGraphicFramePr>
        <p:xfrm>
          <a:off x="560739" y="1693804"/>
          <a:ext cx="39624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A3B955E-7118-446E-B8BC-02B23F8DC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822749"/>
              </p:ext>
            </p:extLst>
          </p:nvPr>
        </p:nvGraphicFramePr>
        <p:xfrm>
          <a:off x="4523139" y="1693804"/>
          <a:ext cx="39624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1DA2888-61C5-4BF1-B7BD-292054966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747953"/>
              </p:ext>
            </p:extLst>
          </p:nvPr>
        </p:nvGraphicFramePr>
        <p:xfrm>
          <a:off x="560739" y="4071244"/>
          <a:ext cx="3962400" cy="256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829B35FF-5FC2-4C17-85E4-788E4A63A2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523208"/>
              </p:ext>
            </p:extLst>
          </p:nvPr>
        </p:nvGraphicFramePr>
        <p:xfrm>
          <a:off x="4523139" y="4070197"/>
          <a:ext cx="396240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9868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E594-7F57-74CD-2B62-5E313D9FF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OU_Imagepräsentation 1-01 03082115.tif">
            <a:extLst>
              <a:ext uri="{FF2B5EF4-FFF2-40B4-BE49-F238E27FC236}">
                <a16:creationId xmlns:a16="http://schemas.microsoft.com/office/drawing/2014/main" id="{0098E20D-BB8C-A92F-1FCA-740B6AF2F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0"/>
            <a:ext cx="9144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99A373-BBD2-7239-DF55-C2BF52A9A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00" y="-451567"/>
            <a:ext cx="2674698" cy="18908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43876D-8F60-6F7A-F7A1-225195F3D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2047">
            <a:off x="4397937" y="378695"/>
            <a:ext cx="2319816" cy="455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5C8FE-4451-344C-7F94-84D7551F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37" y="938000"/>
            <a:ext cx="7102213" cy="800110"/>
          </a:xfrm>
        </p:spPr>
        <p:txBody>
          <a:bodyPr>
            <a:normAutofit fontScale="90000"/>
          </a:bodyPr>
          <a:lstStyle/>
          <a:p>
            <a:pPr algn="l">
              <a:tabLst>
                <a:tab pos="266700" algn="l"/>
              </a:tabLst>
            </a:pPr>
            <a:r>
              <a:rPr lang="fr-FR" sz="2800" b="1" u="sng" dirty="0">
                <a:solidFill>
                  <a:srgbClr val="000000"/>
                </a:solidFill>
              </a:rPr>
              <a:t>4</a:t>
            </a:r>
            <a:r>
              <a:rPr lang="fr-FR" sz="2800" b="1" u="sng" dirty="0">
                <a:solidFill>
                  <a:schemeClr val="tx1"/>
                </a:solidFill>
              </a:rPr>
              <a:t>.2 </a:t>
            </a:r>
            <a:r>
              <a:rPr lang="fr-FR" sz="2800" b="1" u="sng" dirty="0" err="1"/>
              <a:t>Inhalte</a:t>
            </a:r>
            <a:r>
              <a:rPr lang="fr-FR" sz="2800" b="1" u="sng" dirty="0"/>
              <a:t> </a:t>
            </a:r>
            <a:r>
              <a:rPr lang="de-LU" sz="2800" b="1" u="sng" dirty="0">
                <a:solidFill>
                  <a:schemeClr val="tx1"/>
                </a:solidFill>
              </a:rPr>
              <a:t>Arbeitsprogramm: Lokale Aktivitäten </a:t>
            </a:r>
            <a:endParaRPr lang="de-LU" dirty="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4DED9AC-1522-89BF-BECF-714E85816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253" y="236732"/>
            <a:ext cx="2074606" cy="128268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839603D-DE3C-1BDA-669C-074D5CFDF3DA}"/>
              </a:ext>
            </a:extLst>
          </p:cNvPr>
          <p:cNvSpPr txBox="1"/>
          <p:nvPr/>
        </p:nvSpPr>
        <p:spPr>
          <a:xfrm>
            <a:off x="459311" y="1659086"/>
            <a:ext cx="837058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Pro </a:t>
            </a:r>
            <a:r>
              <a:rPr lang="de-DE" sz="1600" b="1" dirty="0" err="1">
                <a:solidFill>
                  <a:srgbClr val="000000"/>
                </a:solidFill>
              </a:rPr>
              <a:t>Charging</a:t>
            </a:r>
            <a:r>
              <a:rPr lang="de-DE" sz="1600" b="1" dirty="0">
                <a:solidFill>
                  <a:srgbClr val="000000"/>
                </a:solidFill>
              </a:rPr>
              <a:t> Ladesäulen Gemeindeflächen bereitgestellt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Umsetzung der Managementpläne der Natura 2000 Gebiete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Grünflächenbewirtschaftung: Entwicklung eines Managementtools zur Planung, Koordinierung &amp; Monitoring von Arbeiten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Gemeinde erstellt jährlich eine Bilanz der durchgeführten und umgesetzten Klimapakt Themen (mit den Inhalten des Arbeitsprogrammes sowie der Indikatoren)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Die Gemeinde verpflichtet sich kontinuierlich ein Arbeitsprogramm vorzuschreiben und dies jährlich zu veröffentlichen. Die Gemeinde stellt entsprechendes Budget zur Umsetzung zur Verfügung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Wärmepumpe Kirche </a:t>
            </a:r>
            <a:r>
              <a:rPr lang="de-DE" sz="1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Kautenbach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Pilotprojekt: In der Kirche </a:t>
            </a:r>
            <a:r>
              <a:rPr lang="de-DE" sz="1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Kautenbach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wird die bestehende Heizölanlage durch eine Luft/Luft Wärmepumpe ersetzt unter der Berücksichtigung der Feuchtigkeitsentwicklung. Die Ergebnisse sollen National genutzt werden, um Kirche auf Erneuerbare Energie umzustellen</a:t>
            </a:r>
            <a:r>
              <a:rPr lang="de-DE" sz="1600" b="1" dirty="0"/>
              <a:t> 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Wasserstofferzeugung &amp;  Nutzung: Prüfung der verfügbaren Systeme, erstellen einer Vorplanung</a:t>
            </a:r>
          </a:p>
          <a:p>
            <a:pPr marL="485775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000000"/>
                </a:solidFill>
              </a:rPr>
              <a:t>Inovative</a:t>
            </a:r>
            <a:r>
              <a:rPr lang="de-DE" sz="1600" b="1" dirty="0">
                <a:solidFill>
                  <a:srgbClr val="000000"/>
                </a:solidFill>
              </a:rPr>
              <a:t> Wärmeerzeugung </a:t>
            </a:r>
            <a:r>
              <a:rPr lang="de-DE" sz="1600" b="1" dirty="0" err="1">
                <a:solidFill>
                  <a:srgbClr val="000000"/>
                </a:solidFill>
              </a:rPr>
              <a:t>Centre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 err="1">
                <a:solidFill>
                  <a:srgbClr val="000000"/>
                </a:solidFill>
              </a:rPr>
              <a:t>Wilwerwiltz</a:t>
            </a:r>
            <a:r>
              <a:rPr lang="de-DE" sz="1600" b="1" dirty="0">
                <a:solidFill>
                  <a:srgbClr val="000000"/>
                </a:solidFill>
              </a:rPr>
              <a:t>/Gemeinde keine Pellets </a:t>
            </a:r>
          </a:p>
        </p:txBody>
      </p:sp>
    </p:spTree>
    <p:extLst>
      <p:ext uri="{BB962C8B-B14F-4D97-AF65-F5344CB8AC3E}">
        <p14:creationId xmlns:p14="http://schemas.microsoft.com/office/powerpoint/2010/main" val="374643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e522ce-f790-4f09-a90a-2e7d62402223">
      <Terms xmlns="http://schemas.microsoft.com/office/infopath/2007/PartnerControls"/>
    </lcf76f155ced4ddcb4097134ff3c332f>
    <TaxCatchAll xmlns="0cb68378-48b3-4e1a-b9cc-c5eb79aab51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4C209FF30AE84BB382CE5CAA22CD87" ma:contentTypeVersion="19" ma:contentTypeDescription="Ein neues Dokument erstellen." ma:contentTypeScope="" ma:versionID="ad79e91e4d4b2a94085a3f2bf18fdaa2">
  <xsd:schema xmlns:xsd="http://www.w3.org/2001/XMLSchema" xmlns:xs="http://www.w3.org/2001/XMLSchema" xmlns:p="http://schemas.microsoft.com/office/2006/metadata/properties" xmlns:ns2="3fe522ce-f790-4f09-a90a-2e7d62402223" xmlns:ns3="0cb68378-48b3-4e1a-b9cc-c5eb79aab51f" targetNamespace="http://schemas.microsoft.com/office/2006/metadata/properties" ma:root="true" ma:fieldsID="24eccb4c8d4ac373c3e47e34b3fb788f" ns2:_="" ns3:_="">
    <xsd:import namespace="3fe522ce-f790-4f09-a90a-2e7d62402223"/>
    <xsd:import namespace="0cb68378-48b3-4e1a-b9cc-c5eb79aab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522ce-f790-4f09-a90a-2e7d62402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5e13966d-7170-429b-8c99-fe456ec452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68378-48b3-4e1a-b9cc-c5eb79aab51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753f6b-7ba6-4f6e-8db9-ee252795ee3e}" ma:internalName="TaxCatchAll" ma:showField="CatchAllData" ma:web="0cb68378-48b3-4e1a-b9cc-c5eb79aab5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72EFD-2040-4DF0-8279-C2E9B614CA08}">
  <ds:schemaRefs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0cb68378-48b3-4e1a-b9cc-c5eb79aab51f"/>
    <ds:schemaRef ds:uri="3fe522ce-f790-4f09-a90a-2e7d6240222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4C2E563-1777-4DD0-9D49-E27204DBA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F795DE-672B-49B8-AEB2-69CD568720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Bildschirmpräsentation (4:3)</PresentationFormat>
  <Paragraphs>83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Office-Design</vt:lpstr>
      <vt:lpstr> </vt:lpstr>
      <vt:lpstr>PowerPoint-Präsentation</vt:lpstr>
      <vt:lpstr>1.  Klimapakt   </vt:lpstr>
      <vt:lpstr>2.  Ist-Situation   </vt:lpstr>
      <vt:lpstr>3.  Auswertung Gebäude   </vt:lpstr>
      <vt:lpstr>4.  KPIs  </vt:lpstr>
      <vt:lpstr>4.1  KPIs  </vt:lpstr>
      <vt:lpstr>4.2   KPIs  </vt:lpstr>
      <vt:lpstr>4.2 Inhalte Arbeitsprogramm: Lokale Aktivitäten </vt:lpstr>
      <vt:lpstr>4.2 Arbeitsprogramm: regionale Aktivitäten</vt:lpstr>
      <vt:lpstr>Danke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Naujoks Design</dc:creator>
  <cp:lastModifiedBy>Marc Steinert</cp:lastModifiedBy>
  <cp:revision>34</cp:revision>
  <dcterms:created xsi:type="dcterms:W3CDTF">2018-01-11T08:03:44Z</dcterms:created>
  <dcterms:modified xsi:type="dcterms:W3CDTF">2025-02-26T10:43:49Z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0x010100AC4C209FF30AE84BB382CE5CAA22CD87</vt:lpwstr>
  </property>
  <property fmtid="{D5CDD505-2E9C-101B-9397-08002B2CF9AE}" pid="3" name="MediaServiceImageTags">
    <vt:lpwstr/>
  </property>
</Properties>
</file>